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2"/>
  </p:notesMasterIdLst>
  <p:sldIdLst>
    <p:sldId id="257" r:id="rId3"/>
    <p:sldId id="307" r:id="rId4"/>
    <p:sldId id="362" r:id="rId5"/>
    <p:sldId id="393" r:id="rId6"/>
    <p:sldId id="318" r:id="rId7"/>
    <p:sldId id="308" r:id="rId8"/>
    <p:sldId id="361" r:id="rId9"/>
    <p:sldId id="353" r:id="rId10"/>
    <p:sldId id="357" r:id="rId11"/>
    <p:sldId id="388" r:id="rId12"/>
    <p:sldId id="379" r:id="rId13"/>
    <p:sldId id="364" r:id="rId14"/>
    <p:sldId id="381" r:id="rId15"/>
    <p:sldId id="382" r:id="rId16"/>
    <p:sldId id="383" r:id="rId17"/>
    <p:sldId id="384" r:id="rId18"/>
    <p:sldId id="387" r:id="rId19"/>
    <p:sldId id="385" r:id="rId20"/>
    <p:sldId id="386" r:id="rId21"/>
    <p:sldId id="389" r:id="rId22"/>
    <p:sldId id="390" r:id="rId23"/>
    <p:sldId id="391" r:id="rId24"/>
    <p:sldId id="359" r:id="rId25"/>
    <p:sldId id="310" r:id="rId26"/>
    <p:sldId id="369" r:id="rId27"/>
    <p:sldId id="370" r:id="rId28"/>
    <p:sldId id="372" r:id="rId29"/>
    <p:sldId id="373" r:id="rId30"/>
    <p:sldId id="377" r:id="rId31"/>
    <p:sldId id="374" r:id="rId32"/>
    <p:sldId id="392" r:id="rId33"/>
    <p:sldId id="394" r:id="rId34"/>
    <p:sldId id="395" r:id="rId35"/>
    <p:sldId id="396" r:id="rId36"/>
    <p:sldId id="397" r:id="rId37"/>
    <p:sldId id="378" r:id="rId38"/>
    <p:sldId id="376" r:id="rId39"/>
    <p:sldId id="317" r:id="rId40"/>
    <p:sldId id="31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9B83FB-5A8A-5219-B5FF-B9397CE24F95}" name="Sai Charanya Ponnala" initials="SCP" userId="S::sponnala1@student.gsu.edu::623dd0ee-53a5-4e21-9669-fa17b85115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C7034-6C47-4918-977E-0C29E124AFF2}" type="datetimeFigureOut">
              <a:rPr lang="en-US" smtClean="0"/>
              <a:pPr/>
              <a:t>3/3/2023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F2095-61AE-492C-B535-5C0E1EF24B97}" type="slidenum">
              <a:rPr lang="en-US" smtClean="0"/>
              <a:pPr/>
              <a:t>‹#›</a:t>
            </a:fld>
            <a:endParaRPr lang="en-US"/>
          </a:p>
        </p:txBody>
      </p:sp>
    </p:spTree>
    <p:extLst>
      <p:ext uri="{BB962C8B-B14F-4D97-AF65-F5344CB8AC3E}">
        <p14:creationId xmlns:p14="http://schemas.microsoft.com/office/powerpoint/2010/main" val="2687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pPr/>
              <a:t>1</a:t>
            </a:fld>
            <a:endParaRPr lang="en-US" dirty="0"/>
          </a:p>
        </p:txBody>
      </p:sp>
    </p:spTree>
    <p:extLst>
      <p:ext uri="{BB962C8B-B14F-4D97-AF65-F5344CB8AC3E}">
        <p14:creationId xmlns:p14="http://schemas.microsoft.com/office/powerpoint/2010/main" val="232058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pPr/>
              <a:t>2</a:t>
            </a:fld>
            <a:endParaRPr lang="en-US"/>
          </a:p>
        </p:txBody>
      </p:sp>
    </p:spTree>
    <p:extLst>
      <p:ext uri="{BB962C8B-B14F-4D97-AF65-F5344CB8AC3E}">
        <p14:creationId xmlns:p14="http://schemas.microsoft.com/office/powerpoint/2010/main" val="47056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pPr/>
              <a:t>3</a:t>
            </a:fld>
            <a:endParaRPr lang="en-US"/>
          </a:p>
        </p:txBody>
      </p:sp>
    </p:spTree>
    <p:extLst>
      <p:ext uri="{BB962C8B-B14F-4D97-AF65-F5344CB8AC3E}">
        <p14:creationId xmlns:p14="http://schemas.microsoft.com/office/powerpoint/2010/main" val="326069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Sri</a:t>
            </a:r>
          </a:p>
        </p:txBody>
      </p:sp>
      <p:sp>
        <p:nvSpPr>
          <p:cNvPr id="4" name="Slide Number Placeholder 3"/>
          <p:cNvSpPr>
            <a:spLocks noGrp="1"/>
          </p:cNvSpPr>
          <p:nvPr>
            <p:ph type="sldNum" sz="quarter" idx="5"/>
          </p:nvPr>
        </p:nvSpPr>
        <p:spPr/>
        <p:txBody>
          <a:bodyPr/>
          <a:lstStyle/>
          <a:p>
            <a:fld id="{5CBF2095-61AE-492C-B535-5C0E1EF24B97}" type="slidenum">
              <a:rPr lang="en-US" smtClean="0"/>
              <a:pPr/>
              <a:t>5</a:t>
            </a:fld>
            <a:endParaRPr lang="en-US"/>
          </a:p>
        </p:txBody>
      </p:sp>
    </p:spTree>
    <p:extLst>
      <p:ext uri="{BB962C8B-B14F-4D97-AF65-F5344CB8AC3E}">
        <p14:creationId xmlns:p14="http://schemas.microsoft.com/office/powerpoint/2010/main" val="116438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Sri</a:t>
            </a:r>
          </a:p>
        </p:txBody>
      </p:sp>
      <p:sp>
        <p:nvSpPr>
          <p:cNvPr id="4" name="Slide Number Placeholder 3"/>
          <p:cNvSpPr>
            <a:spLocks noGrp="1"/>
          </p:cNvSpPr>
          <p:nvPr>
            <p:ph type="sldNum" sz="quarter" idx="5"/>
          </p:nvPr>
        </p:nvSpPr>
        <p:spPr/>
        <p:txBody>
          <a:bodyPr/>
          <a:lstStyle/>
          <a:p>
            <a:fld id="{5CBF2095-61AE-492C-B535-5C0E1EF24B97}" type="slidenum">
              <a:rPr lang="en-US" smtClean="0"/>
              <a:pPr/>
              <a:t>7</a:t>
            </a:fld>
            <a:endParaRPr lang="en-US"/>
          </a:p>
        </p:txBody>
      </p:sp>
    </p:spTree>
    <p:extLst>
      <p:ext uri="{BB962C8B-B14F-4D97-AF65-F5344CB8AC3E}">
        <p14:creationId xmlns:p14="http://schemas.microsoft.com/office/powerpoint/2010/main" val="256132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Sri</a:t>
            </a:r>
          </a:p>
        </p:txBody>
      </p:sp>
      <p:sp>
        <p:nvSpPr>
          <p:cNvPr id="4" name="Slide Number Placeholder 3"/>
          <p:cNvSpPr>
            <a:spLocks noGrp="1"/>
          </p:cNvSpPr>
          <p:nvPr>
            <p:ph type="sldNum" sz="quarter" idx="5"/>
          </p:nvPr>
        </p:nvSpPr>
        <p:spPr/>
        <p:txBody>
          <a:bodyPr/>
          <a:lstStyle/>
          <a:p>
            <a:fld id="{5CBF2095-61AE-492C-B535-5C0E1EF24B97}" type="slidenum">
              <a:rPr lang="en-US" smtClean="0"/>
              <a:pPr/>
              <a:t>10</a:t>
            </a:fld>
            <a:endParaRPr lang="en-US"/>
          </a:p>
        </p:txBody>
      </p:sp>
    </p:spTree>
    <p:extLst>
      <p:ext uri="{BB962C8B-B14F-4D97-AF65-F5344CB8AC3E}">
        <p14:creationId xmlns:p14="http://schemas.microsoft.com/office/powerpoint/2010/main" val="1080946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Sri</a:t>
            </a:r>
          </a:p>
        </p:txBody>
      </p:sp>
      <p:sp>
        <p:nvSpPr>
          <p:cNvPr id="4" name="Slide Number Placeholder 3"/>
          <p:cNvSpPr>
            <a:spLocks noGrp="1"/>
          </p:cNvSpPr>
          <p:nvPr>
            <p:ph type="sldNum" sz="quarter" idx="5"/>
          </p:nvPr>
        </p:nvSpPr>
        <p:spPr/>
        <p:txBody>
          <a:bodyPr/>
          <a:lstStyle/>
          <a:p>
            <a:fld id="{5CBF2095-61AE-492C-B535-5C0E1EF24B97}" type="slidenum">
              <a:rPr lang="en-US" smtClean="0"/>
              <a:pPr/>
              <a:t>17</a:t>
            </a:fld>
            <a:endParaRPr lang="en-US"/>
          </a:p>
        </p:txBody>
      </p:sp>
    </p:spTree>
    <p:extLst>
      <p:ext uri="{BB962C8B-B14F-4D97-AF65-F5344CB8AC3E}">
        <p14:creationId xmlns:p14="http://schemas.microsoft.com/office/powerpoint/2010/main" val="114656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pPr/>
              <a:t>37</a:t>
            </a:fld>
            <a:endParaRPr lang="en-US"/>
          </a:p>
        </p:txBody>
      </p:sp>
    </p:spTree>
    <p:extLst>
      <p:ext uri="{BB962C8B-B14F-4D97-AF65-F5344CB8AC3E}">
        <p14:creationId xmlns:p14="http://schemas.microsoft.com/office/powerpoint/2010/main" val="2556683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FB89-7172-009F-64BB-87C0BF19D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F55FE-70A4-B486-E3E4-03D103C9C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847871-54FB-092F-918C-EFEF454E3F97}"/>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5" name="Footer Placeholder 4">
            <a:extLst>
              <a:ext uri="{FF2B5EF4-FFF2-40B4-BE49-F238E27FC236}">
                <a16:creationId xmlns:a16="http://schemas.microsoft.com/office/drawing/2014/main" id="{E6246714-5B64-C213-783F-D4393C83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49479-B8D7-9061-E882-56D9DA7BAF45}"/>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3451620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CAD0-1036-734F-696E-C7C1E2CDE3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029DB-745A-0C35-6D14-4B138A0CF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73D6F-05C7-C5B8-DF35-B41E316DCC10}"/>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5" name="Footer Placeholder 4">
            <a:extLst>
              <a:ext uri="{FF2B5EF4-FFF2-40B4-BE49-F238E27FC236}">
                <a16:creationId xmlns:a16="http://schemas.microsoft.com/office/drawing/2014/main" id="{7E1AFB5F-5EE3-22B6-7CFF-F91F2F26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F59E0-ACFE-CB31-B23C-9D731A11E3E1}"/>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89237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6DD7F-36CC-65CB-E444-145D9FF6F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EA90E4-A816-F901-09FD-BF210E238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B977E-A103-9C61-31E5-B460A6CD1283}"/>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5" name="Footer Placeholder 4">
            <a:extLst>
              <a:ext uri="{FF2B5EF4-FFF2-40B4-BE49-F238E27FC236}">
                <a16:creationId xmlns:a16="http://schemas.microsoft.com/office/drawing/2014/main" id="{625D558D-BAC5-E35F-9752-6743D3B73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0EA9-CC20-BFC9-D7C4-F5A77373525D}"/>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8742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pPr/>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63438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pPr/>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140111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pPr/>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84486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pPr/>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759111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pPr/>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3114612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pPr/>
              <a:t>‹#›</a:t>
            </a:fld>
            <a:endParaRPr lang="en-US"/>
          </a:p>
        </p:txBody>
      </p:sp>
    </p:spTree>
    <p:extLst>
      <p:ext uri="{BB962C8B-B14F-4D97-AF65-F5344CB8AC3E}">
        <p14:creationId xmlns:p14="http://schemas.microsoft.com/office/powerpoint/2010/main" val="193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pPr/>
              <a:t>‹#›</a:t>
            </a:fld>
            <a:endParaRPr lang="en-US"/>
          </a:p>
        </p:txBody>
      </p:sp>
    </p:spTree>
    <p:extLst>
      <p:ext uri="{BB962C8B-B14F-4D97-AF65-F5344CB8AC3E}">
        <p14:creationId xmlns:p14="http://schemas.microsoft.com/office/powerpoint/2010/main" val="4239016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pPr/>
              <a:t>‹#›</a:t>
            </a:fld>
            <a:endParaRPr lang="en-US"/>
          </a:p>
        </p:txBody>
      </p:sp>
    </p:spTree>
    <p:extLst>
      <p:ext uri="{BB962C8B-B14F-4D97-AF65-F5344CB8AC3E}">
        <p14:creationId xmlns:p14="http://schemas.microsoft.com/office/powerpoint/2010/main" val="309445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0EB-BEE5-7453-7197-8580F5DC6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F5AFC-D034-E418-3435-8F01CD41B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5CA0-B61D-EF9F-1A23-BFD5F5A2D536}"/>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5" name="Footer Placeholder 4">
            <a:extLst>
              <a:ext uri="{FF2B5EF4-FFF2-40B4-BE49-F238E27FC236}">
                <a16:creationId xmlns:a16="http://schemas.microsoft.com/office/drawing/2014/main" id="{37DA5DF3-C54B-DCD0-82DD-AADC9D428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A8B50-4F72-2634-5ED0-440530D54499}"/>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1250985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725722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788422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022826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pPr/>
              <a:t>‹#›</a:t>
            </a:fld>
            <a:endParaRPr lang="en-US"/>
          </a:p>
        </p:txBody>
      </p:sp>
    </p:spTree>
    <p:extLst>
      <p:ext uri="{BB962C8B-B14F-4D97-AF65-F5344CB8AC3E}">
        <p14:creationId xmlns:p14="http://schemas.microsoft.com/office/powerpoint/2010/main" val="4947660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pPr/>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367122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pPr/>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2194852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pPr/>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pPr/>
              <a:t>‹#›</a:t>
            </a:fld>
            <a:endParaRPr lang="en-US"/>
          </a:p>
        </p:txBody>
      </p:sp>
    </p:spTree>
    <p:extLst>
      <p:ext uri="{BB962C8B-B14F-4D97-AF65-F5344CB8AC3E}">
        <p14:creationId xmlns:p14="http://schemas.microsoft.com/office/powerpoint/2010/main" val="4263701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pPr/>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pPr/>
              <a:t>‹#›</a:t>
            </a:fld>
            <a:endParaRPr lang="en-US"/>
          </a:p>
        </p:txBody>
      </p:sp>
    </p:spTree>
    <p:extLst>
      <p:ext uri="{BB962C8B-B14F-4D97-AF65-F5344CB8AC3E}">
        <p14:creationId xmlns:p14="http://schemas.microsoft.com/office/powerpoint/2010/main" val="326256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1892-7355-D7CA-8E48-F263DC1006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B164D-22C2-4CA6-BD7A-DD2A6E4C7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E8E47-BFC4-A647-0032-41ED14E94F0D}"/>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5" name="Footer Placeholder 4">
            <a:extLst>
              <a:ext uri="{FF2B5EF4-FFF2-40B4-BE49-F238E27FC236}">
                <a16:creationId xmlns:a16="http://schemas.microsoft.com/office/drawing/2014/main" id="{9F97A906-EBD8-CFBD-6E89-238C7C3A1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20734-3F87-6A5D-7130-001A641ECE8A}"/>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51999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29F4-48A6-5291-01E7-29DDD40A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F0DD6-579C-3CE7-A2BD-4C2E07C198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C8201-CE79-C94C-81F9-323FB6946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8B322-EA7A-3185-0993-9B0C9F2309AA}"/>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6" name="Footer Placeholder 5">
            <a:extLst>
              <a:ext uri="{FF2B5EF4-FFF2-40B4-BE49-F238E27FC236}">
                <a16:creationId xmlns:a16="http://schemas.microsoft.com/office/drawing/2014/main" id="{F0AEC202-FC24-EFE2-AE26-3B6DC7A96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6BA98-834F-7A67-DB05-789635F46DE2}"/>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227570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070B-83A6-87EC-5540-F8F4DA569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04AFFE-104F-261B-830E-F9DFA891F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BAF2A-D927-665C-ED07-2F95BDA2D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BA93C-B4A1-3A64-BD7A-D50A9955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8407D-93EC-E875-DA57-165AF0414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4FFB9-000A-5A9E-005D-5BE5E3F09732}"/>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8" name="Footer Placeholder 7">
            <a:extLst>
              <a:ext uri="{FF2B5EF4-FFF2-40B4-BE49-F238E27FC236}">
                <a16:creationId xmlns:a16="http://schemas.microsoft.com/office/drawing/2014/main" id="{18955445-9925-D85F-DF36-9AA238BC50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D05DEB-03A2-F8ED-9ED9-16A2AE1BC924}"/>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247757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0FA1-45B3-A2A7-89B8-E99DAC2C40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F5967-6946-95BA-4D35-F1244E2F43D8}"/>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4" name="Footer Placeholder 3">
            <a:extLst>
              <a:ext uri="{FF2B5EF4-FFF2-40B4-BE49-F238E27FC236}">
                <a16:creationId xmlns:a16="http://schemas.microsoft.com/office/drawing/2014/main" id="{5B1EDDD7-BBE4-081F-B6D7-5302533A7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A451-F141-6C30-1B67-C2B9D5131F2B}"/>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17084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EE236-2D07-5494-BFD4-8A7D04253B92}"/>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3" name="Footer Placeholder 2">
            <a:extLst>
              <a:ext uri="{FF2B5EF4-FFF2-40B4-BE49-F238E27FC236}">
                <a16:creationId xmlns:a16="http://schemas.microsoft.com/office/drawing/2014/main" id="{B100097C-4D12-16F0-70FC-0A4338A3E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E98642-2910-FE64-8AB8-B076FFA2E1C1}"/>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166864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5A4A-2C7E-C28C-B44C-E28AE269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9FC8A-01E9-1AB7-688C-993D0B52F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EA301-0DE9-8B1F-6967-1DFE4C58B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FE40A-02C0-7A30-3DDE-CE020C6B9711}"/>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6" name="Footer Placeholder 5">
            <a:extLst>
              <a:ext uri="{FF2B5EF4-FFF2-40B4-BE49-F238E27FC236}">
                <a16:creationId xmlns:a16="http://schemas.microsoft.com/office/drawing/2014/main" id="{A54B3DC2-BB29-7590-C6F0-3CC59782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9F4862-270E-E5D8-B1F2-2DBD22F7DC86}"/>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105492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C858-9925-A988-89DB-F89317F11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508D5-0DE7-3281-BB57-62A0E6CCA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F28941-F8BB-8903-5FE2-274806F72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C1F85-DF0A-0B1B-9CFB-99D32185E333}"/>
              </a:ext>
            </a:extLst>
          </p:cNvPr>
          <p:cNvSpPr>
            <a:spLocks noGrp="1"/>
          </p:cNvSpPr>
          <p:nvPr>
            <p:ph type="dt" sz="half" idx="10"/>
          </p:nvPr>
        </p:nvSpPr>
        <p:spPr/>
        <p:txBody>
          <a:bodyPr/>
          <a:lstStyle/>
          <a:p>
            <a:fld id="{7F03BA8B-1434-4B6D-AC7F-8FACA0B2A2E6}" type="datetimeFigureOut">
              <a:rPr lang="en-US" smtClean="0"/>
              <a:pPr/>
              <a:t>3/3/2023</a:t>
            </a:fld>
            <a:endParaRPr lang="en-US"/>
          </a:p>
        </p:txBody>
      </p:sp>
      <p:sp>
        <p:nvSpPr>
          <p:cNvPr id="6" name="Footer Placeholder 5">
            <a:extLst>
              <a:ext uri="{FF2B5EF4-FFF2-40B4-BE49-F238E27FC236}">
                <a16:creationId xmlns:a16="http://schemas.microsoft.com/office/drawing/2014/main" id="{8106C80E-A5CD-6C43-2C6E-4F3D4524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85AEC-793E-89DD-95AC-737D02E1DD34}"/>
              </a:ext>
            </a:extLst>
          </p:cNvPr>
          <p:cNvSpPr>
            <a:spLocks noGrp="1"/>
          </p:cNvSpPr>
          <p:nvPr>
            <p:ph type="sldNum" sz="quarter" idx="12"/>
          </p:nvPr>
        </p:nvSpPr>
        <p:spPr/>
        <p:txBody>
          <a:bodyPr/>
          <a:lstStyle/>
          <a:p>
            <a:fld id="{1F2B2F86-B0C4-4A06-AE51-35F6B9C6B46D}" type="slidenum">
              <a:rPr lang="en-US" smtClean="0"/>
              <a:pPr/>
              <a:t>‹#›</a:t>
            </a:fld>
            <a:endParaRPr lang="en-US"/>
          </a:p>
        </p:txBody>
      </p:sp>
    </p:spTree>
    <p:extLst>
      <p:ext uri="{BB962C8B-B14F-4D97-AF65-F5344CB8AC3E}">
        <p14:creationId xmlns:p14="http://schemas.microsoft.com/office/powerpoint/2010/main" val="420271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58860-8DAB-0B7F-C444-EDCCCD996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FD6D85-D028-0EB4-E1A2-9D3EB5CB6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816F9-01B8-381A-1833-D3EC8D234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3BA8B-1434-4B6D-AC7F-8FACA0B2A2E6}" type="datetimeFigureOut">
              <a:rPr lang="en-US" smtClean="0"/>
              <a:pPr/>
              <a:t>3/3/2023</a:t>
            </a:fld>
            <a:endParaRPr lang="en-US"/>
          </a:p>
        </p:txBody>
      </p:sp>
      <p:sp>
        <p:nvSpPr>
          <p:cNvPr id="5" name="Footer Placeholder 4">
            <a:extLst>
              <a:ext uri="{FF2B5EF4-FFF2-40B4-BE49-F238E27FC236}">
                <a16:creationId xmlns:a16="http://schemas.microsoft.com/office/drawing/2014/main" id="{AC85FCB7-9B5C-9B44-5646-D2217E43F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EE5D4B-9EBB-E60C-9BDF-6E43AF748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F86-B0C4-4A06-AE51-35F6B9C6B46D}" type="slidenum">
              <a:rPr lang="en-US" smtClean="0"/>
              <a:pPr/>
              <a:t>‹#›</a:t>
            </a:fld>
            <a:endParaRPr lang="en-US"/>
          </a:p>
        </p:txBody>
      </p:sp>
    </p:spTree>
    <p:extLst>
      <p:ext uri="{BB962C8B-B14F-4D97-AF65-F5344CB8AC3E}">
        <p14:creationId xmlns:p14="http://schemas.microsoft.com/office/powerpoint/2010/main" val="350028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3/3/2023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8646883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9651" y="2977792"/>
            <a:ext cx="9144000" cy="339517"/>
          </a:xfrm>
        </p:spPr>
        <p:txBody>
          <a:bodyPr/>
          <a:lstStyle/>
          <a:p>
            <a:endParaRPr lang="en-US" sz="2400" dirty="0"/>
          </a:p>
          <a:p>
            <a:endParaRPr lang="en-US" sz="2400" dirty="0"/>
          </a:p>
          <a:p>
            <a:endParaRPr lang="en-US" sz="2400" dirty="0"/>
          </a:p>
          <a:p>
            <a:endParaRPr lang="en-US" dirty="0"/>
          </a:p>
        </p:txBody>
      </p:sp>
      <p:sp>
        <p:nvSpPr>
          <p:cNvPr id="7" name="Text Placeholder 6"/>
          <p:cNvSpPr>
            <a:spLocks noGrp="1"/>
          </p:cNvSpPr>
          <p:nvPr>
            <p:ph type="body" sz="quarter" idx="13"/>
          </p:nvPr>
        </p:nvSpPr>
        <p:spPr>
          <a:xfrm>
            <a:off x="7195833" y="3147550"/>
            <a:ext cx="6153150" cy="309877"/>
          </a:xfrm>
        </p:spPr>
        <p:txBody>
          <a:bodyPr vert="horz" lIns="0" tIns="0" rIns="0" bIns="0" rtlCol="0" anchor="t">
            <a:noAutofit/>
          </a:bodyPr>
          <a:lstStyle/>
          <a:p>
            <a:endParaRPr lang="en-US" dirty="0">
              <a:latin typeface="Arial"/>
              <a:cs typeface="Arial"/>
            </a:endParaRPr>
          </a:p>
          <a:p>
            <a:endParaRPr lang="en-US" dirty="0"/>
          </a:p>
        </p:txBody>
      </p:sp>
      <p:sp>
        <p:nvSpPr>
          <p:cNvPr id="4" name="TextBox 3">
            <a:extLst>
              <a:ext uri="{FF2B5EF4-FFF2-40B4-BE49-F238E27FC236}">
                <a16:creationId xmlns:a16="http://schemas.microsoft.com/office/drawing/2014/main" id="{69F5D2A6-1BD1-3226-85D3-70ECB9027B21}"/>
              </a:ext>
            </a:extLst>
          </p:cNvPr>
          <p:cNvSpPr txBox="1"/>
          <p:nvPr/>
        </p:nvSpPr>
        <p:spPr>
          <a:xfrm>
            <a:off x="541326" y="702259"/>
            <a:ext cx="11323928" cy="1938992"/>
          </a:xfrm>
          <a:prstGeom prst="rect">
            <a:avLst/>
          </a:prstGeom>
          <a:noFill/>
        </p:spPr>
        <p:txBody>
          <a:bodyPr wrap="square" rtlCol="0">
            <a:spAutoFit/>
          </a:bodyPr>
          <a:lstStyle/>
          <a:p>
            <a:r>
              <a:rPr lang="en-US" sz="4000" b="1" dirty="0">
                <a:solidFill>
                  <a:schemeClr val="bg1"/>
                </a:solidFill>
              </a:rPr>
              <a:t>BIG DATA ANALYTICS </a:t>
            </a:r>
          </a:p>
          <a:p>
            <a:endParaRPr lang="en-US" sz="4000" b="1" dirty="0">
              <a:solidFill>
                <a:schemeClr val="bg1"/>
              </a:solidFill>
            </a:endParaRPr>
          </a:p>
          <a:p>
            <a:r>
              <a:rPr lang="en-US" sz="4000" b="1" dirty="0">
                <a:solidFill>
                  <a:schemeClr val="bg1"/>
                </a:solidFill>
              </a:rPr>
              <a:t>Project: PREDICTING POTENTIAL LEADS</a:t>
            </a:r>
          </a:p>
        </p:txBody>
      </p:sp>
      <p:sp>
        <p:nvSpPr>
          <p:cNvPr id="6" name="TextBox 5">
            <a:extLst>
              <a:ext uri="{FF2B5EF4-FFF2-40B4-BE49-F238E27FC236}">
                <a16:creationId xmlns:a16="http://schemas.microsoft.com/office/drawing/2014/main" id="{1E0D2FAC-4F59-9061-6E18-69DBD97DC1FA}"/>
              </a:ext>
            </a:extLst>
          </p:cNvPr>
          <p:cNvSpPr txBox="1"/>
          <p:nvPr/>
        </p:nvSpPr>
        <p:spPr>
          <a:xfrm>
            <a:off x="8529682" y="5762600"/>
            <a:ext cx="4179639" cy="830997"/>
          </a:xfrm>
          <a:prstGeom prst="rect">
            <a:avLst/>
          </a:prstGeom>
          <a:noFill/>
        </p:spPr>
        <p:txBody>
          <a:bodyPr wrap="square" rtlCol="0">
            <a:spAutoFit/>
          </a:bodyPr>
          <a:lstStyle/>
          <a:p>
            <a:pPr>
              <a:lnSpc>
                <a:spcPct val="150000"/>
              </a:lnSpc>
            </a:pPr>
            <a:r>
              <a:rPr lang="en-US" sz="2000" b="1" dirty="0">
                <a:solidFill>
                  <a:schemeClr val="bg1"/>
                </a:solidFill>
              </a:rPr>
              <a:t>Spring 2023 – </a:t>
            </a:r>
            <a:r>
              <a:rPr lang="en-US" sz="2000" b="1" dirty="0">
                <a:solidFill>
                  <a:schemeClr val="bg1"/>
                </a:solidFill>
                <a:cs typeface="Arial"/>
              </a:rPr>
              <a:t>February 22, 2023</a:t>
            </a:r>
          </a:p>
          <a:p>
            <a:endParaRPr lang="en-US" dirty="0"/>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597548" y="2324521"/>
            <a:ext cx="4783840" cy="1871603"/>
          </a:xfrm>
        </p:spPr>
        <p:txBody>
          <a:bodyPr/>
          <a:lstStyle/>
          <a:p>
            <a:r>
              <a:rPr lang="en-US" sz="5400" dirty="0"/>
              <a:t>Analyzing Numerical Variables</a:t>
            </a:r>
          </a:p>
        </p:txBody>
      </p:sp>
    </p:spTree>
    <p:extLst>
      <p:ext uri="{BB962C8B-B14F-4D97-AF65-F5344CB8AC3E}">
        <p14:creationId xmlns:p14="http://schemas.microsoft.com/office/powerpoint/2010/main" val="387624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49098" y="407845"/>
            <a:ext cx="11257030" cy="1384995"/>
          </a:xfrm>
          <a:prstGeom prst="rect">
            <a:avLst/>
          </a:prstGeom>
          <a:noFill/>
        </p:spPr>
        <p:txBody>
          <a:bodyPr wrap="square">
            <a:spAutoFit/>
          </a:bodyPr>
          <a:lstStyle/>
          <a:p>
            <a:r>
              <a:rPr lang="en-US" sz="2800" b="1" dirty="0">
                <a:solidFill>
                  <a:schemeClr val="accent2"/>
                </a:solidFill>
                <a:latin typeface="Arial" panose="020B0604020202020204" pitchFamily="34" charset="0"/>
                <a:ea typeface="+mj-ea"/>
                <a:cs typeface="+mj-cs"/>
              </a:rPr>
              <a:t>Checking if there is any imbalance in the distribution between Converted/Not Converted classes</a:t>
            </a:r>
          </a:p>
          <a:p>
            <a:endParaRPr lang="en-US" sz="2800" b="1" dirty="0">
              <a:solidFill>
                <a:schemeClr val="accent2"/>
              </a:solidFill>
              <a:latin typeface="Arial" panose="020B0604020202020204" pitchFamily="34" charset="0"/>
              <a:ea typeface="+mj-ea"/>
              <a:cs typeface="+mj-cs"/>
            </a:endParaRPr>
          </a:p>
        </p:txBody>
      </p:sp>
      <p:sp>
        <p:nvSpPr>
          <p:cNvPr id="4" name="TextBox 3">
            <a:extLst>
              <a:ext uri="{FF2B5EF4-FFF2-40B4-BE49-F238E27FC236}">
                <a16:creationId xmlns:a16="http://schemas.microsoft.com/office/drawing/2014/main" id="{6D0A1203-0C50-9A3B-84C4-9FD815588B98}"/>
              </a:ext>
            </a:extLst>
          </p:cNvPr>
          <p:cNvSpPr txBox="1"/>
          <p:nvPr/>
        </p:nvSpPr>
        <p:spPr>
          <a:xfrm>
            <a:off x="208272" y="5488030"/>
            <a:ext cx="10512552"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From the above histogram the counts of converted and non converted leads seems balanced, and the data is not highly skewed.</a:t>
            </a:r>
          </a:p>
        </p:txBody>
      </p:sp>
      <p:pic>
        <p:nvPicPr>
          <p:cNvPr id="2" name="Picture 1">
            <a:extLst>
              <a:ext uri="{FF2B5EF4-FFF2-40B4-BE49-F238E27FC236}">
                <a16:creationId xmlns:a16="http://schemas.microsoft.com/office/drawing/2014/main" id="{A011C5FF-3A75-521C-0769-BA20A03A9C97}"/>
              </a:ext>
            </a:extLst>
          </p:cNvPr>
          <p:cNvPicPr>
            <a:picLocks noChangeAspect="1"/>
          </p:cNvPicPr>
          <p:nvPr/>
        </p:nvPicPr>
        <p:blipFill>
          <a:blip r:embed="rId2"/>
          <a:stretch>
            <a:fillRect/>
          </a:stretch>
        </p:blipFill>
        <p:spPr>
          <a:xfrm>
            <a:off x="417250" y="1497314"/>
            <a:ext cx="7084382" cy="3728156"/>
          </a:xfrm>
          <a:prstGeom prst="rect">
            <a:avLst/>
          </a:prstGeom>
        </p:spPr>
      </p:pic>
    </p:spTree>
    <p:extLst>
      <p:ext uri="{BB962C8B-B14F-4D97-AF65-F5344CB8AC3E}">
        <p14:creationId xmlns:p14="http://schemas.microsoft.com/office/powerpoint/2010/main" val="316511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414620" y="248765"/>
            <a:ext cx="929755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Correlation Matrix :</a:t>
            </a:r>
          </a:p>
        </p:txBody>
      </p:sp>
      <p:sp>
        <p:nvSpPr>
          <p:cNvPr id="4" name="TextBox 3">
            <a:extLst>
              <a:ext uri="{FF2B5EF4-FFF2-40B4-BE49-F238E27FC236}">
                <a16:creationId xmlns:a16="http://schemas.microsoft.com/office/drawing/2014/main" id="{6D0A1203-0C50-9A3B-84C4-9FD815588B98}"/>
              </a:ext>
            </a:extLst>
          </p:cNvPr>
          <p:cNvSpPr txBox="1"/>
          <p:nvPr/>
        </p:nvSpPr>
        <p:spPr>
          <a:xfrm>
            <a:off x="8698726" y="976924"/>
            <a:ext cx="3081942" cy="5632311"/>
          </a:xfrm>
          <a:prstGeom prst="rect">
            <a:avLst/>
          </a:prstGeom>
          <a:noFill/>
        </p:spPr>
        <p:txBody>
          <a:bodyPr wrap="square">
            <a:spAutoFit/>
          </a:bodyPr>
          <a:lstStyle/>
          <a:p>
            <a:pPr marL="342900" indent="-342900">
              <a:buFont typeface="Arial" panose="020B0604020202020204" pitchFamily="34" charset="0"/>
              <a:buChar char="•"/>
            </a:pPr>
            <a:endParaRPr lang="en-US" sz="2000" b="1" dirty="0">
              <a:solidFill>
                <a:schemeClr val="tx2"/>
              </a:solidFill>
            </a:endParaRPr>
          </a:p>
          <a:p>
            <a:pPr marL="342900" indent="-342900">
              <a:buFont typeface="Arial" panose="020B0604020202020204" pitchFamily="34" charset="0"/>
              <a:buChar char="•"/>
            </a:pPr>
            <a:r>
              <a:rPr lang="en-US" sz="2000" b="1" dirty="0">
                <a:solidFill>
                  <a:schemeClr val="tx2"/>
                </a:solidFill>
              </a:rPr>
              <a:t>Implemented a correlation matrix between the numerical columns to discover the insights among them.</a:t>
            </a:r>
          </a:p>
          <a:p>
            <a:endParaRPr lang="en-US" sz="2000" b="1" dirty="0">
              <a:solidFill>
                <a:schemeClr val="tx2"/>
              </a:solidFill>
            </a:endParaRPr>
          </a:p>
          <a:p>
            <a:pPr marL="342900" indent="-342900">
              <a:buFont typeface="Arial" panose="020B0604020202020204" pitchFamily="34" charset="0"/>
              <a:buChar char="•"/>
            </a:pPr>
            <a:r>
              <a:rPr lang="en-US" sz="2000" b="1" dirty="0">
                <a:solidFill>
                  <a:schemeClr val="tx2"/>
                </a:solidFill>
              </a:rPr>
              <a:t>It is observed that there is more than 50% correlation between Total Visits and Page Views Per Visit</a:t>
            </a:r>
          </a:p>
          <a:p>
            <a:endParaRPr lang="en-US" sz="2000" b="1" dirty="0">
              <a:solidFill>
                <a:schemeClr val="tx2"/>
              </a:solidFill>
            </a:endParaRPr>
          </a:p>
          <a:p>
            <a:pPr marL="342900" indent="-342900">
              <a:buFont typeface="Arial" panose="020B0604020202020204" pitchFamily="34" charset="0"/>
              <a:buChar char="•"/>
            </a:pPr>
            <a:endParaRPr lang="en-US" sz="2000" b="1" dirty="0">
              <a:solidFill>
                <a:schemeClr val="tx2"/>
              </a:solidFill>
            </a:endParaRPr>
          </a:p>
          <a:p>
            <a:pPr marL="342900" indent="-342900">
              <a:buFont typeface="Arial" panose="020B0604020202020204" pitchFamily="34" charset="0"/>
              <a:buChar char="•"/>
            </a:pPr>
            <a:endParaRPr lang="en-US" sz="2000" b="1" dirty="0">
              <a:solidFill>
                <a:schemeClr val="tx2"/>
              </a:solidFill>
            </a:endParaRPr>
          </a:p>
        </p:txBody>
      </p:sp>
      <p:pic>
        <p:nvPicPr>
          <p:cNvPr id="3" name="Picture 2">
            <a:extLst>
              <a:ext uri="{FF2B5EF4-FFF2-40B4-BE49-F238E27FC236}">
                <a16:creationId xmlns:a16="http://schemas.microsoft.com/office/drawing/2014/main" id="{359085C0-C0CB-4752-9D13-1EF8411721BA}"/>
              </a:ext>
            </a:extLst>
          </p:cNvPr>
          <p:cNvPicPr>
            <a:picLocks noChangeAspect="1"/>
          </p:cNvPicPr>
          <p:nvPr/>
        </p:nvPicPr>
        <p:blipFill>
          <a:blip r:embed="rId2"/>
          <a:stretch>
            <a:fillRect/>
          </a:stretch>
        </p:blipFill>
        <p:spPr>
          <a:xfrm>
            <a:off x="503397" y="941612"/>
            <a:ext cx="8036921" cy="4757852"/>
          </a:xfrm>
          <a:prstGeom prst="rect">
            <a:avLst/>
          </a:prstGeom>
        </p:spPr>
      </p:pic>
    </p:spTree>
    <p:extLst>
      <p:ext uri="{BB962C8B-B14F-4D97-AF65-F5344CB8AC3E}">
        <p14:creationId xmlns:p14="http://schemas.microsoft.com/office/powerpoint/2010/main" val="406371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32755" y="419075"/>
            <a:ext cx="9810236"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Scatter plot between Leads and Total Time Spent</a:t>
            </a:r>
          </a:p>
        </p:txBody>
      </p:sp>
      <p:sp>
        <p:nvSpPr>
          <p:cNvPr id="10" name="TextBox 9">
            <a:extLst>
              <a:ext uri="{FF2B5EF4-FFF2-40B4-BE49-F238E27FC236}">
                <a16:creationId xmlns:a16="http://schemas.microsoft.com/office/drawing/2014/main" id="{D0656169-4D03-6B34-0DE1-D67A2F7526A1}"/>
              </a:ext>
            </a:extLst>
          </p:cNvPr>
          <p:cNvSpPr txBox="1"/>
          <p:nvPr/>
        </p:nvSpPr>
        <p:spPr>
          <a:xfrm>
            <a:off x="328474" y="4669550"/>
            <a:ext cx="10706470" cy="1323439"/>
          </a:xfrm>
          <a:prstGeom prst="rect">
            <a:avLst/>
          </a:prstGeom>
          <a:noFill/>
        </p:spPr>
        <p:txBody>
          <a:bodyPr wrap="square">
            <a:spAutoFit/>
          </a:bodyPr>
          <a:lstStyle/>
          <a:p>
            <a:endParaRPr lang="en-US" sz="2000" b="1" dirty="0">
              <a:solidFill>
                <a:schemeClr val="tx2"/>
              </a:solidFill>
            </a:endParaRPr>
          </a:p>
          <a:p>
            <a:pPr marL="342900" indent="-342900">
              <a:buFont typeface="Arial" panose="020B0604020202020204" pitchFamily="34" charset="0"/>
              <a:buChar char="•"/>
            </a:pPr>
            <a:r>
              <a:rPr lang="en-US" sz="2000" b="1" dirty="0">
                <a:solidFill>
                  <a:schemeClr val="tx2"/>
                </a:solidFill>
              </a:rPr>
              <a:t>Converted has the highest correlation with Total Time Spend on Website which tells us that the more time someone spends on this website the higher the chances of being converted as a paying customer</a:t>
            </a:r>
          </a:p>
        </p:txBody>
      </p:sp>
      <p:pic>
        <p:nvPicPr>
          <p:cNvPr id="3" name="Picture 2">
            <a:extLst>
              <a:ext uri="{FF2B5EF4-FFF2-40B4-BE49-F238E27FC236}">
                <a16:creationId xmlns:a16="http://schemas.microsoft.com/office/drawing/2014/main" id="{E15179D1-60F8-C93F-471B-ECDB0D27290B}"/>
              </a:ext>
            </a:extLst>
          </p:cNvPr>
          <p:cNvPicPr>
            <a:picLocks noChangeAspect="1"/>
          </p:cNvPicPr>
          <p:nvPr/>
        </p:nvPicPr>
        <p:blipFill>
          <a:blip r:embed="rId2"/>
          <a:stretch>
            <a:fillRect/>
          </a:stretch>
        </p:blipFill>
        <p:spPr>
          <a:xfrm>
            <a:off x="508147" y="1068040"/>
            <a:ext cx="8325135" cy="3869593"/>
          </a:xfrm>
          <a:prstGeom prst="rect">
            <a:avLst/>
          </a:prstGeom>
        </p:spPr>
      </p:pic>
    </p:spTree>
    <p:extLst>
      <p:ext uri="{BB962C8B-B14F-4D97-AF65-F5344CB8AC3E}">
        <p14:creationId xmlns:p14="http://schemas.microsoft.com/office/powerpoint/2010/main" val="52938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50510" y="14386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Checking for Outliers:</a:t>
            </a:r>
          </a:p>
        </p:txBody>
      </p:sp>
      <p:sp>
        <p:nvSpPr>
          <p:cNvPr id="10" name="TextBox 9">
            <a:extLst>
              <a:ext uri="{FF2B5EF4-FFF2-40B4-BE49-F238E27FC236}">
                <a16:creationId xmlns:a16="http://schemas.microsoft.com/office/drawing/2014/main" id="{D0656169-4D03-6B34-0DE1-D67A2F7526A1}"/>
              </a:ext>
            </a:extLst>
          </p:cNvPr>
          <p:cNvSpPr txBox="1"/>
          <p:nvPr/>
        </p:nvSpPr>
        <p:spPr>
          <a:xfrm>
            <a:off x="300181" y="1287233"/>
            <a:ext cx="10894561" cy="738664"/>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Implemented Box plot on the TotalVisits column to check if there are any outliers</a:t>
            </a:r>
          </a:p>
          <a:p>
            <a:pPr marL="342900" indent="-342900">
              <a:buFont typeface="Arial" panose="020B0604020202020204" pitchFamily="34" charset="0"/>
              <a:buChar char="•"/>
            </a:pPr>
            <a:endParaRPr lang="en-US" sz="2200" dirty="0">
              <a:solidFill>
                <a:srgbClr val="0539A6"/>
              </a:solidFill>
              <a:latin typeface="Century Gothic" charset="0"/>
            </a:endParaRPr>
          </a:p>
        </p:txBody>
      </p:sp>
      <p:pic>
        <p:nvPicPr>
          <p:cNvPr id="3" name="Picture 2">
            <a:extLst>
              <a:ext uri="{FF2B5EF4-FFF2-40B4-BE49-F238E27FC236}">
                <a16:creationId xmlns:a16="http://schemas.microsoft.com/office/drawing/2014/main" id="{BCF398B0-CBC4-74E0-B081-B8A8E0E5E089}"/>
              </a:ext>
            </a:extLst>
          </p:cNvPr>
          <p:cNvPicPr>
            <a:picLocks noChangeAspect="1"/>
          </p:cNvPicPr>
          <p:nvPr/>
        </p:nvPicPr>
        <p:blipFill>
          <a:blip r:embed="rId2"/>
          <a:stretch>
            <a:fillRect/>
          </a:stretch>
        </p:blipFill>
        <p:spPr>
          <a:xfrm>
            <a:off x="222856" y="2821945"/>
            <a:ext cx="5524605" cy="2613964"/>
          </a:xfrm>
          <a:prstGeom prst="rect">
            <a:avLst/>
          </a:prstGeom>
        </p:spPr>
      </p:pic>
      <p:pic>
        <p:nvPicPr>
          <p:cNvPr id="5" name="Picture 4">
            <a:extLst>
              <a:ext uri="{FF2B5EF4-FFF2-40B4-BE49-F238E27FC236}">
                <a16:creationId xmlns:a16="http://schemas.microsoft.com/office/drawing/2014/main" id="{92BE27AF-8F92-6E80-C846-F5BD37ACB827}"/>
              </a:ext>
            </a:extLst>
          </p:cNvPr>
          <p:cNvPicPr>
            <a:picLocks noChangeAspect="1"/>
          </p:cNvPicPr>
          <p:nvPr/>
        </p:nvPicPr>
        <p:blipFill>
          <a:blip r:embed="rId3"/>
          <a:stretch>
            <a:fillRect/>
          </a:stretch>
        </p:blipFill>
        <p:spPr>
          <a:xfrm>
            <a:off x="6162642" y="2821945"/>
            <a:ext cx="5806502" cy="2613964"/>
          </a:xfrm>
          <a:prstGeom prst="rect">
            <a:avLst/>
          </a:prstGeom>
        </p:spPr>
      </p:pic>
      <p:sp>
        <p:nvSpPr>
          <p:cNvPr id="6" name="TextBox 5">
            <a:extLst>
              <a:ext uri="{FF2B5EF4-FFF2-40B4-BE49-F238E27FC236}">
                <a16:creationId xmlns:a16="http://schemas.microsoft.com/office/drawing/2014/main" id="{C4D0DB96-3FB8-DD31-9A34-6C091AC1F0B4}"/>
              </a:ext>
            </a:extLst>
          </p:cNvPr>
          <p:cNvSpPr txBox="1"/>
          <p:nvPr/>
        </p:nvSpPr>
        <p:spPr>
          <a:xfrm>
            <a:off x="150510" y="2223866"/>
            <a:ext cx="4884378" cy="400110"/>
          </a:xfrm>
          <a:prstGeom prst="rect">
            <a:avLst/>
          </a:prstGeom>
          <a:noFill/>
        </p:spPr>
        <p:txBody>
          <a:bodyPr wrap="square" rtlCol="0">
            <a:spAutoFit/>
          </a:bodyPr>
          <a:lstStyle/>
          <a:p>
            <a:pPr algn="l"/>
            <a:r>
              <a:rPr lang="en-US" sz="2000" b="1" dirty="0">
                <a:solidFill>
                  <a:schemeClr val="tx2"/>
                </a:solidFill>
              </a:rPr>
              <a:t>Before</a:t>
            </a:r>
            <a:r>
              <a:rPr lang="en-US" dirty="0">
                <a:latin typeface="Sofia Pro Medium" panose="020B0000000000000000" pitchFamily="34" charset="0"/>
              </a:rPr>
              <a:t> </a:t>
            </a:r>
            <a:r>
              <a:rPr lang="en-US" sz="2000" b="1" dirty="0">
                <a:solidFill>
                  <a:schemeClr val="tx2"/>
                </a:solidFill>
              </a:rPr>
              <a:t>removing</a:t>
            </a:r>
            <a:r>
              <a:rPr lang="en-US" dirty="0">
                <a:latin typeface="Sofia Pro Medium" panose="020B0000000000000000" pitchFamily="34" charset="0"/>
              </a:rPr>
              <a:t> </a:t>
            </a:r>
            <a:r>
              <a:rPr lang="en-US" sz="2000" b="1" dirty="0">
                <a:solidFill>
                  <a:schemeClr val="tx2"/>
                </a:solidFill>
              </a:rPr>
              <a:t>outliers</a:t>
            </a:r>
          </a:p>
        </p:txBody>
      </p:sp>
      <p:sp>
        <p:nvSpPr>
          <p:cNvPr id="7" name="TextBox 6">
            <a:extLst>
              <a:ext uri="{FF2B5EF4-FFF2-40B4-BE49-F238E27FC236}">
                <a16:creationId xmlns:a16="http://schemas.microsoft.com/office/drawing/2014/main" id="{4B454101-28D4-BF4E-F05B-5D97536044DC}"/>
              </a:ext>
            </a:extLst>
          </p:cNvPr>
          <p:cNvSpPr txBox="1"/>
          <p:nvPr/>
        </p:nvSpPr>
        <p:spPr>
          <a:xfrm>
            <a:off x="6096000" y="2144837"/>
            <a:ext cx="4779146" cy="677108"/>
          </a:xfrm>
          <a:prstGeom prst="rect">
            <a:avLst/>
          </a:prstGeom>
          <a:noFill/>
        </p:spPr>
        <p:txBody>
          <a:bodyPr wrap="square" rtlCol="0">
            <a:spAutoFit/>
          </a:bodyPr>
          <a:lstStyle/>
          <a:p>
            <a:r>
              <a:rPr lang="en-US" sz="2000" b="1" dirty="0">
                <a:solidFill>
                  <a:schemeClr val="tx2"/>
                </a:solidFill>
              </a:rPr>
              <a:t>After</a:t>
            </a:r>
            <a:r>
              <a:rPr lang="en-US" dirty="0">
                <a:latin typeface="Sofia Pro Medium" panose="020B0000000000000000" pitchFamily="34" charset="0"/>
              </a:rPr>
              <a:t> </a:t>
            </a:r>
            <a:r>
              <a:rPr lang="en-US" sz="2000" b="1" dirty="0">
                <a:solidFill>
                  <a:schemeClr val="tx2"/>
                </a:solidFill>
              </a:rPr>
              <a:t>removing outliers</a:t>
            </a:r>
          </a:p>
          <a:p>
            <a:pPr algn="l"/>
            <a:endParaRPr lang="en-US" dirty="0">
              <a:latin typeface="Sofia Pro Medium" panose="020B0000000000000000" pitchFamily="34" charset="0"/>
            </a:endParaRPr>
          </a:p>
        </p:txBody>
      </p:sp>
      <p:sp>
        <p:nvSpPr>
          <p:cNvPr id="8" name="TextBox 7">
            <a:extLst>
              <a:ext uri="{FF2B5EF4-FFF2-40B4-BE49-F238E27FC236}">
                <a16:creationId xmlns:a16="http://schemas.microsoft.com/office/drawing/2014/main" id="{4D7DB44A-6E27-E5B3-3957-DA30ED93EBDF}"/>
              </a:ext>
            </a:extLst>
          </p:cNvPr>
          <p:cNvSpPr txBox="1"/>
          <p:nvPr/>
        </p:nvSpPr>
        <p:spPr>
          <a:xfrm>
            <a:off x="150510" y="5752730"/>
            <a:ext cx="9242065" cy="400110"/>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Sofia Pro Medium" panose="020B0000000000000000" pitchFamily="34" charset="0"/>
              </a:rPr>
              <a:t> </a:t>
            </a:r>
            <a:r>
              <a:rPr lang="en-US" sz="2000" b="1" dirty="0">
                <a:solidFill>
                  <a:schemeClr val="tx2"/>
                </a:solidFill>
              </a:rPr>
              <a:t>Removed top and bottom 1 percentile outliers from the column </a:t>
            </a:r>
          </a:p>
        </p:txBody>
      </p:sp>
    </p:spTree>
    <p:extLst>
      <p:ext uri="{BB962C8B-B14F-4D97-AF65-F5344CB8AC3E}">
        <p14:creationId xmlns:p14="http://schemas.microsoft.com/office/powerpoint/2010/main" val="844103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656169-4D03-6B34-0DE1-D67A2F7526A1}"/>
              </a:ext>
            </a:extLst>
          </p:cNvPr>
          <p:cNvSpPr txBox="1"/>
          <p:nvPr/>
        </p:nvSpPr>
        <p:spPr>
          <a:xfrm>
            <a:off x="300182" y="1287233"/>
            <a:ext cx="9962404"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Implemented Box plot on the Total Time Spent on Website column to check if there are any outliers</a:t>
            </a:r>
          </a:p>
        </p:txBody>
      </p:sp>
      <p:sp>
        <p:nvSpPr>
          <p:cNvPr id="2" name="TextBox 1">
            <a:extLst>
              <a:ext uri="{FF2B5EF4-FFF2-40B4-BE49-F238E27FC236}">
                <a16:creationId xmlns:a16="http://schemas.microsoft.com/office/drawing/2014/main" id="{6533BF1C-E0B6-117F-E3E4-08FFA6946C26}"/>
              </a:ext>
            </a:extLst>
          </p:cNvPr>
          <p:cNvSpPr txBox="1"/>
          <p:nvPr/>
        </p:nvSpPr>
        <p:spPr>
          <a:xfrm>
            <a:off x="150510" y="14386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Checking for Outliers:</a:t>
            </a:r>
          </a:p>
        </p:txBody>
      </p:sp>
      <p:pic>
        <p:nvPicPr>
          <p:cNvPr id="4" name="Picture 3">
            <a:extLst>
              <a:ext uri="{FF2B5EF4-FFF2-40B4-BE49-F238E27FC236}">
                <a16:creationId xmlns:a16="http://schemas.microsoft.com/office/drawing/2014/main" id="{CC321133-6F36-1E00-1E34-65D1AA723851}"/>
              </a:ext>
            </a:extLst>
          </p:cNvPr>
          <p:cNvPicPr>
            <a:picLocks noChangeAspect="1"/>
          </p:cNvPicPr>
          <p:nvPr/>
        </p:nvPicPr>
        <p:blipFill>
          <a:blip r:embed="rId2"/>
          <a:stretch>
            <a:fillRect/>
          </a:stretch>
        </p:blipFill>
        <p:spPr>
          <a:xfrm>
            <a:off x="385087" y="2086253"/>
            <a:ext cx="7409507" cy="3333217"/>
          </a:xfrm>
          <a:prstGeom prst="rect">
            <a:avLst/>
          </a:prstGeom>
        </p:spPr>
      </p:pic>
      <p:sp>
        <p:nvSpPr>
          <p:cNvPr id="5" name="TextBox 4">
            <a:extLst>
              <a:ext uri="{FF2B5EF4-FFF2-40B4-BE49-F238E27FC236}">
                <a16:creationId xmlns:a16="http://schemas.microsoft.com/office/drawing/2014/main" id="{45564476-E043-BBC4-EFA3-599658881B09}"/>
              </a:ext>
            </a:extLst>
          </p:cNvPr>
          <p:cNvSpPr txBox="1"/>
          <p:nvPr/>
        </p:nvSpPr>
        <p:spPr>
          <a:xfrm>
            <a:off x="8140822" y="2228296"/>
            <a:ext cx="2707302" cy="1600438"/>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tx2"/>
                </a:solidFill>
              </a:rPr>
              <a:t>No outliers present in "Total Time Spent on Website”</a:t>
            </a: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131827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656169-4D03-6B34-0DE1-D67A2F7526A1}"/>
              </a:ext>
            </a:extLst>
          </p:cNvPr>
          <p:cNvSpPr txBox="1"/>
          <p:nvPr/>
        </p:nvSpPr>
        <p:spPr>
          <a:xfrm>
            <a:off x="150510" y="949882"/>
            <a:ext cx="10406288" cy="104644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Implemented Box plot on the Page Views Per Visit column to check if there are any outliers</a:t>
            </a:r>
          </a:p>
          <a:p>
            <a:pPr marL="342900" indent="-342900">
              <a:buFont typeface="Arial" panose="020B0604020202020204" pitchFamily="34" charset="0"/>
              <a:buChar char="•"/>
            </a:pPr>
            <a:endParaRPr lang="en-US" sz="2200" dirty="0">
              <a:solidFill>
                <a:srgbClr val="0539A6"/>
              </a:solidFill>
              <a:latin typeface="Century Gothic" charset="0"/>
            </a:endParaRPr>
          </a:p>
        </p:txBody>
      </p:sp>
      <p:sp>
        <p:nvSpPr>
          <p:cNvPr id="3" name="TextBox 2">
            <a:extLst>
              <a:ext uri="{FF2B5EF4-FFF2-40B4-BE49-F238E27FC236}">
                <a16:creationId xmlns:a16="http://schemas.microsoft.com/office/drawing/2014/main" id="{D4D8118D-BCE9-A513-5BA1-33E27AF22A0A}"/>
              </a:ext>
            </a:extLst>
          </p:cNvPr>
          <p:cNvSpPr txBox="1"/>
          <p:nvPr/>
        </p:nvSpPr>
        <p:spPr>
          <a:xfrm>
            <a:off x="150510" y="14386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Checking for Outliers:</a:t>
            </a:r>
          </a:p>
        </p:txBody>
      </p:sp>
      <p:pic>
        <p:nvPicPr>
          <p:cNvPr id="5" name="Picture 4">
            <a:extLst>
              <a:ext uri="{FF2B5EF4-FFF2-40B4-BE49-F238E27FC236}">
                <a16:creationId xmlns:a16="http://schemas.microsoft.com/office/drawing/2014/main" id="{9E63F183-A848-BD44-6BAD-AD279E7CB92E}"/>
              </a:ext>
            </a:extLst>
          </p:cNvPr>
          <p:cNvPicPr>
            <a:picLocks noChangeAspect="1"/>
          </p:cNvPicPr>
          <p:nvPr/>
        </p:nvPicPr>
        <p:blipFill>
          <a:blip r:embed="rId2"/>
          <a:stretch>
            <a:fillRect/>
          </a:stretch>
        </p:blipFill>
        <p:spPr>
          <a:xfrm>
            <a:off x="150510" y="2232622"/>
            <a:ext cx="5866711" cy="2747864"/>
          </a:xfrm>
          <a:prstGeom prst="rect">
            <a:avLst/>
          </a:prstGeom>
        </p:spPr>
      </p:pic>
      <p:pic>
        <p:nvPicPr>
          <p:cNvPr id="7" name="Picture 6">
            <a:extLst>
              <a:ext uri="{FF2B5EF4-FFF2-40B4-BE49-F238E27FC236}">
                <a16:creationId xmlns:a16="http://schemas.microsoft.com/office/drawing/2014/main" id="{66CBD977-898C-C523-202D-0C73D7884342}"/>
              </a:ext>
            </a:extLst>
          </p:cNvPr>
          <p:cNvPicPr>
            <a:picLocks noChangeAspect="1"/>
          </p:cNvPicPr>
          <p:nvPr/>
        </p:nvPicPr>
        <p:blipFill>
          <a:blip r:embed="rId3"/>
          <a:stretch>
            <a:fillRect/>
          </a:stretch>
        </p:blipFill>
        <p:spPr>
          <a:xfrm>
            <a:off x="6408385" y="2232622"/>
            <a:ext cx="5713004" cy="2747864"/>
          </a:xfrm>
          <a:prstGeom prst="rect">
            <a:avLst/>
          </a:prstGeom>
        </p:spPr>
      </p:pic>
      <p:sp>
        <p:nvSpPr>
          <p:cNvPr id="8" name="TextBox 7">
            <a:extLst>
              <a:ext uri="{FF2B5EF4-FFF2-40B4-BE49-F238E27FC236}">
                <a16:creationId xmlns:a16="http://schemas.microsoft.com/office/drawing/2014/main" id="{023C0BA7-B699-0E2B-F7B2-1B11748B449B}"/>
              </a:ext>
            </a:extLst>
          </p:cNvPr>
          <p:cNvSpPr txBox="1"/>
          <p:nvPr/>
        </p:nvSpPr>
        <p:spPr>
          <a:xfrm>
            <a:off x="70611" y="1654958"/>
            <a:ext cx="4884378" cy="400110"/>
          </a:xfrm>
          <a:prstGeom prst="rect">
            <a:avLst/>
          </a:prstGeom>
          <a:noFill/>
        </p:spPr>
        <p:txBody>
          <a:bodyPr wrap="square" rtlCol="0">
            <a:spAutoFit/>
          </a:bodyPr>
          <a:lstStyle/>
          <a:p>
            <a:pPr algn="l"/>
            <a:r>
              <a:rPr lang="en-US" sz="2000" b="1" dirty="0">
                <a:solidFill>
                  <a:schemeClr val="tx2"/>
                </a:solidFill>
              </a:rPr>
              <a:t>Before</a:t>
            </a:r>
            <a:r>
              <a:rPr lang="en-US" dirty="0">
                <a:latin typeface="Sofia Pro Medium" panose="020B0000000000000000" pitchFamily="34" charset="0"/>
              </a:rPr>
              <a:t> </a:t>
            </a:r>
            <a:r>
              <a:rPr lang="en-US" sz="2000" b="1" dirty="0">
                <a:solidFill>
                  <a:schemeClr val="tx2"/>
                </a:solidFill>
              </a:rPr>
              <a:t>removing</a:t>
            </a:r>
            <a:r>
              <a:rPr lang="en-US" dirty="0">
                <a:latin typeface="Sofia Pro Medium" panose="020B0000000000000000" pitchFamily="34" charset="0"/>
              </a:rPr>
              <a:t> </a:t>
            </a:r>
            <a:r>
              <a:rPr lang="en-US" sz="2000" b="1" dirty="0">
                <a:solidFill>
                  <a:schemeClr val="tx2"/>
                </a:solidFill>
              </a:rPr>
              <a:t>outliers</a:t>
            </a:r>
          </a:p>
        </p:txBody>
      </p:sp>
      <p:sp>
        <p:nvSpPr>
          <p:cNvPr id="9" name="TextBox 8">
            <a:extLst>
              <a:ext uri="{FF2B5EF4-FFF2-40B4-BE49-F238E27FC236}">
                <a16:creationId xmlns:a16="http://schemas.microsoft.com/office/drawing/2014/main" id="{3426F60A-A916-757D-2E74-731F27AB9C78}"/>
              </a:ext>
            </a:extLst>
          </p:cNvPr>
          <p:cNvSpPr txBox="1"/>
          <p:nvPr/>
        </p:nvSpPr>
        <p:spPr>
          <a:xfrm>
            <a:off x="6273553" y="1716514"/>
            <a:ext cx="4779146" cy="677108"/>
          </a:xfrm>
          <a:prstGeom prst="rect">
            <a:avLst/>
          </a:prstGeom>
          <a:noFill/>
        </p:spPr>
        <p:txBody>
          <a:bodyPr wrap="square" rtlCol="0">
            <a:spAutoFit/>
          </a:bodyPr>
          <a:lstStyle/>
          <a:p>
            <a:r>
              <a:rPr lang="en-US" sz="2000" b="1" dirty="0">
                <a:solidFill>
                  <a:schemeClr val="tx2"/>
                </a:solidFill>
              </a:rPr>
              <a:t>After</a:t>
            </a:r>
            <a:r>
              <a:rPr lang="en-US" dirty="0">
                <a:latin typeface="Sofia Pro Medium" panose="020B0000000000000000" pitchFamily="34" charset="0"/>
              </a:rPr>
              <a:t> </a:t>
            </a:r>
            <a:r>
              <a:rPr lang="en-US" sz="2000" b="1" dirty="0">
                <a:solidFill>
                  <a:schemeClr val="tx2"/>
                </a:solidFill>
              </a:rPr>
              <a:t>removing outliers</a:t>
            </a:r>
          </a:p>
          <a:p>
            <a:pPr algn="l"/>
            <a:endParaRPr lang="en-US" dirty="0">
              <a:latin typeface="Sofia Pro Medium" panose="020B0000000000000000" pitchFamily="34" charset="0"/>
            </a:endParaRPr>
          </a:p>
        </p:txBody>
      </p:sp>
      <p:sp>
        <p:nvSpPr>
          <p:cNvPr id="12" name="TextBox 11">
            <a:extLst>
              <a:ext uri="{FF2B5EF4-FFF2-40B4-BE49-F238E27FC236}">
                <a16:creationId xmlns:a16="http://schemas.microsoft.com/office/drawing/2014/main" id="{008304CD-BC08-CC48-DB2C-2DD9751A7F9C}"/>
              </a:ext>
            </a:extLst>
          </p:cNvPr>
          <p:cNvSpPr txBox="1"/>
          <p:nvPr/>
        </p:nvSpPr>
        <p:spPr>
          <a:xfrm>
            <a:off x="150510" y="5324507"/>
            <a:ext cx="9242065" cy="400110"/>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Sofia Pro Medium" panose="020B0000000000000000" pitchFamily="34" charset="0"/>
              </a:rPr>
              <a:t> </a:t>
            </a:r>
            <a:r>
              <a:rPr lang="en-US" sz="2000" b="1" dirty="0">
                <a:solidFill>
                  <a:schemeClr val="tx2"/>
                </a:solidFill>
              </a:rPr>
              <a:t>Removed top and bottom 1 percentile outliers from the column </a:t>
            </a:r>
          </a:p>
        </p:txBody>
      </p:sp>
    </p:spTree>
    <p:extLst>
      <p:ext uri="{BB962C8B-B14F-4D97-AF65-F5344CB8AC3E}">
        <p14:creationId xmlns:p14="http://schemas.microsoft.com/office/powerpoint/2010/main" val="400485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597548" y="2324521"/>
            <a:ext cx="4783840" cy="1871603"/>
          </a:xfrm>
        </p:spPr>
        <p:txBody>
          <a:bodyPr/>
          <a:lstStyle/>
          <a:p>
            <a:r>
              <a:rPr lang="en-US" sz="5400" dirty="0"/>
              <a:t>Analyzing Categorical Variables</a:t>
            </a:r>
          </a:p>
        </p:txBody>
      </p:sp>
    </p:spTree>
    <p:extLst>
      <p:ext uri="{BB962C8B-B14F-4D97-AF65-F5344CB8AC3E}">
        <p14:creationId xmlns:p14="http://schemas.microsoft.com/office/powerpoint/2010/main" val="1246369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50510" y="143867"/>
            <a:ext cx="8851447"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Analyzing Categorical Variable “</a:t>
            </a:r>
            <a:r>
              <a:rPr lang="en-US" sz="2000" b="1" dirty="0">
                <a:solidFill>
                  <a:schemeClr val="accent2"/>
                </a:solidFill>
                <a:latin typeface="Arial" panose="020B0604020202020204" pitchFamily="34" charset="0"/>
                <a:ea typeface="+mj-ea"/>
                <a:cs typeface="+mj-cs"/>
              </a:rPr>
              <a:t>CITY</a:t>
            </a:r>
            <a:r>
              <a:rPr lang="en-US" sz="3200" b="1" dirty="0">
                <a:solidFill>
                  <a:schemeClr val="accent2"/>
                </a:solidFill>
                <a:latin typeface="Arial" panose="020B0604020202020204" pitchFamily="34" charset="0"/>
                <a:ea typeface="+mj-ea"/>
                <a:cs typeface="+mj-cs"/>
              </a:rPr>
              <a:t>”</a:t>
            </a:r>
          </a:p>
        </p:txBody>
      </p:sp>
      <p:sp>
        <p:nvSpPr>
          <p:cNvPr id="10" name="TextBox 9">
            <a:extLst>
              <a:ext uri="{FF2B5EF4-FFF2-40B4-BE49-F238E27FC236}">
                <a16:creationId xmlns:a16="http://schemas.microsoft.com/office/drawing/2014/main" id="{D0656169-4D03-6B34-0DE1-D67A2F7526A1}"/>
              </a:ext>
            </a:extLst>
          </p:cNvPr>
          <p:cNvSpPr txBox="1"/>
          <p:nvPr/>
        </p:nvSpPr>
        <p:spPr>
          <a:xfrm>
            <a:off x="300181" y="1287233"/>
            <a:ext cx="10722953" cy="104644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The below histogram shows we have maximum </a:t>
            </a:r>
            <a:r>
              <a:rPr lang="en-US" sz="2000" b="1" dirty="0">
                <a:solidFill>
                  <a:schemeClr val="tx2">
                    <a:lumMod val="75000"/>
                  </a:schemeClr>
                </a:solidFill>
              </a:rPr>
              <a:t>leads</a:t>
            </a:r>
            <a:r>
              <a:rPr lang="en-US" sz="2000" b="1" dirty="0">
                <a:solidFill>
                  <a:schemeClr val="tx2"/>
                </a:solidFill>
              </a:rPr>
              <a:t> from Mumbai and as the data is not much skewed, we just replaced the null values as </a:t>
            </a:r>
            <a:r>
              <a:rPr lang="en-US" sz="2000" b="1" dirty="0">
                <a:solidFill>
                  <a:schemeClr val="tx2">
                    <a:lumMod val="75000"/>
                  </a:schemeClr>
                </a:solidFill>
              </a:rPr>
              <a:t>Not Specified</a:t>
            </a:r>
          </a:p>
          <a:p>
            <a:pPr marL="342900" indent="-342900">
              <a:buFont typeface="Arial" panose="020B0604020202020204" pitchFamily="34" charset="0"/>
              <a:buChar char="•"/>
            </a:pPr>
            <a:endParaRPr lang="en-US" sz="2200" dirty="0">
              <a:solidFill>
                <a:srgbClr val="0539A6"/>
              </a:solidFill>
              <a:latin typeface="Century Gothic" charset="0"/>
            </a:endParaRPr>
          </a:p>
        </p:txBody>
      </p:sp>
      <p:pic>
        <p:nvPicPr>
          <p:cNvPr id="3" name="Picture 2" descr="Chart, bar chart">
            <a:extLst>
              <a:ext uri="{FF2B5EF4-FFF2-40B4-BE49-F238E27FC236}">
                <a16:creationId xmlns:a16="http://schemas.microsoft.com/office/drawing/2014/main" id="{3FF31961-9BE9-7018-9D49-49FB6712E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05" y="2184187"/>
            <a:ext cx="9164714" cy="3483922"/>
          </a:xfrm>
          <a:prstGeom prst="rect">
            <a:avLst/>
          </a:prstGeom>
        </p:spPr>
      </p:pic>
    </p:spTree>
    <p:extLst>
      <p:ext uri="{BB962C8B-B14F-4D97-AF65-F5344CB8AC3E}">
        <p14:creationId xmlns:p14="http://schemas.microsoft.com/office/powerpoint/2010/main" val="2655587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0182" y="303258"/>
            <a:ext cx="10394451" cy="1077218"/>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Analyzing Categorical Variable “</a:t>
            </a:r>
            <a:r>
              <a:rPr lang="en-US" sz="2000" b="1" dirty="0">
                <a:solidFill>
                  <a:schemeClr val="accent2"/>
                </a:solidFill>
                <a:latin typeface="Arial" panose="020B0604020202020204" pitchFamily="34" charset="0"/>
                <a:ea typeface="+mj-ea"/>
                <a:cs typeface="+mj-cs"/>
              </a:rPr>
              <a:t>SPECIALIZATION</a:t>
            </a:r>
            <a:r>
              <a:rPr lang="en-US" sz="3200" b="1" dirty="0">
                <a:solidFill>
                  <a:schemeClr val="accent2"/>
                </a:solidFill>
                <a:latin typeface="Arial" panose="020B0604020202020204" pitchFamily="34" charset="0"/>
                <a:ea typeface="+mj-ea"/>
                <a:cs typeface="+mj-cs"/>
              </a:rPr>
              <a:t>”</a:t>
            </a:r>
          </a:p>
          <a:p>
            <a:endParaRPr lang="en-US" sz="3200" b="1" dirty="0">
              <a:solidFill>
                <a:schemeClr val="accent2"/>
              </a:solidFill>
              <a:latin typeface="Arial" panose="020B0604020202020204" pitchFamily="34" charset="0"/>
              <a:ea typeface="+mj-ea"/>
              <a:cs typeface="+mj-cs"/>
            </a:endParaRPr>
          </a:p>
        </p:txBody>
      </p:sp>
      <p:sp>
        <p:nvSpPr>
          <p:cNvPr id="10" name="TextBox 9">
            <a:extLst>
              <a:ext uri="{FF2B5EF4-FFF2-40B4-BE49-F238E27FC236}">
                <a16:creationId xmlns:a16="http://schemas.microsoft.com/office/drawing/2014/main" id="{D0656169-4D03-6B34-0DE1-D67A2F7526A1}"/>
              </a:ext>
            </a:extLst>
          </p:cNvPr>
          <p:cNvSpPr txBox="1"/>
          <p:nvPr/>
        </p:nvSpPr>
        <p:spPr>
          <a:xfrm>
            <a:off x="300182" y="1011144"/>
            <a:ext cx="11010088" cy="104644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Replaced the null values as Not Specified and grouped all the management related specialization under Management_Specializations.</a:t>
            </a:r>
          </a:p>
          <a:p>
            <a:pPr marL="342900" indent="-342900">
              <a:buFont typeface="Arial" panose="020B0604020202020204" pitchFamily="34" charset="0"/>
              <a:buChar char="•"/>
            </a:pPr>
            <a:endParaRPr lang="en-US" sz="2200" dirty="0">
              <a:solidFill>
                <a:srgbClr val="0539A6"/>
              </a:solidFill>
              <a:latin typeface="Century Gothic" charset="0"/>
            </a:endParaRPr>
          </a:p>
        </p:txBody>
      </p:sp>
      <p:pic>
        <p:nvPicPr>
          <p:cNvPr id="3" name="Picture 2" descr="Chart">
            <a:extLst>
              <a:ext uri="{FF2B5EF4-FFF2-40B4-BE49-F238E27FC236}">
                <a16:creationId xmlns:a16="http://schemas.microsoft.com/office/drawing/2014/main" id="{4B7F7F61-5F07-D9C9-91FC-345F1258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82" y="2672533"/>
            <a:ext cx="6843620" cy="3362118"/>
          </a:xfrm>
          <a:prstGeom prst="rect">
            <a:avLst/>
          </a:prstGeom>
        </p:spPr>
      </p:pic>
      <p:pic>
        <p:nvPicPr>
          <p:cNvPr id="5" name="Picture 4">
            <a:extLst>
              <a:ext uri="{FF2B5EF4-FFF2-40B4-BE49-F238E27FC236}">
                <a16:creationId xmlns:a16="http://schemas.microsoft.com/office/drawing/2014/main" id="{D4C23DD1-6A9F-6844-D07D-874019439E43}"/>
              </a:ext>
            </a:extLst>
          </p:cNvPr>
          <p:cNvPicPr>
            <a:picLocks noChangeAspect="1"/>
          </p:cNvPicPr>
          <p:nvPr/>
        </p:nvPicPr>
        <p:blipFill>
          <a:blip r:embed="rId3"/>
          <a:stretch>
            <a:fillRect/>
          </a:stretch>
        </p:blipFill>
        <p:spPr>
          <a:xfrm>
            <a:off x="274104" y="1800358"/>
            <a:ext cx="11010088" cy="805063"/>
          </a:xfrm>
          <a:prstGeom prst="rect">
            <a:avLst/>
          </a:prstGeom>
        </p:spPr>
      </p:pic>
      <p:sp>
        <p:nvSpPr>
          <p:cNvPr id="6" name="TextBox 5">
            <a:extLst>
              <a:ext uri="{FF2B5EF4-FFF2-40B4-BE49-F238E27FC236}">
                <a16:creationId xmlns:a16="http://schemas.microsoft.com/office/drawing/2014/main" id="{BDB6D559-D09B-2C45-AB93-F226BF6FD6D0}"/>
              </a:ext>
            </a:extLst>
          </p:cNvPr>
          <p:cNvSpPr txBox="1"/>
          <p:nvPr/>
        </p:nvSpPr>
        <p:spPr>
          <a:xfrm>
            <a:off x="7650760" y="3120705"/>
            <a:ext cx="3900880" cy="2554545"/>
          </a:xfrm>
          <a:prstGeom prst="rect">
            <a:avLst/>
          </a:prstGeom>
          <a:noFill/>
        </p:spPr>
        <p:txBody>
          <a:bodyPr wrap="square" rtlCol="0">
            <a:spAutoFit/>
          </a:bodyPr>
          <a:lstStyle/>
          <a:p>
            <a:pPr marL="342900" indent="-342900" algn="l">
              <a:buFont typeface="Arial" panose="020B0604020202020204" pitchFamily="34" charset="0"/>
              <a:buChar char="•"/>
            </a:pPr>
            <a:r>
              <a:rPr lang="en-US" sz="2000" b="1" dirty="0">
                <a:solidFill>
                  <a:schemeClr val="tx2"/>
                </a:solidFill>
              </a:rPr>
              <a:t>We can see that specialization with Management in them have higher number of leads as well as leads converted. So this is definitely a significant variable and should not be dropped</a:t>
            </a:r>
          </a:p>
        </p:txBody>
      </p:sp>
    </p:spTree>
    <p:extLst>
      <p:ext uri="{BB962C8B-B14F-4D97-AF65-F5344CB8AC3E}">
        <p14:creationId xmlns:p14="http://schemas.microsoft.com/office/powerpoint/2010/main" val="303262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F59DDA-3503-96CF-6BF6-A64E0B471182}"/>
              </a:ext>
            </a:extLst>
          </p:cNvPr>
          <p:cNvPicPr>
            <a:picLocks noChangeAspect="1"/>
          </p:cNvPicPr>
          <p:nvPr/>
        </p:nvPicPr>
        <p:blipFill>
          <a:blip r:embed="rId3"/>
          <a:stretch>
            <a:fillRect/>
          </a:stretch>
        </p:blipFill>
        <p:spPr>
          <a:xfrm>
            <a:off x="10025149" y="2601884"/>
            <a:ext cx="2166851" cy="42561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252984" y="339849"/>
            <a:ext cx="11430000" cy="443198"/>
          </a:xfrm>
        </p:spPr>
        <p:txBody>
          <a:bodyPr/>
          <a:lstStyle/>
          <a:p>
            <a:r>
              <a:rPr lang="en-US" sz="3200" dirty="0">
                <a:solidFill>
                  <a:schemeClr val="accent2"/>
                </a:solidFill>
              </a:rPr>
              <a:t>Problem Statement</a:t>
            </a:r>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152400" y="1246908"/>
            <a:ext cx="10449296" cy="4646399"/>
          </a:xfrm>
        </p:spPr>
        <p:txBody>
          <a:bodyPr/>
          <a:lstStyle/>
          <a:p>
            <a:pPr marL="342900" indent="-342900">
              <a:buFont typeface="Arial" panose="020B0604020202020204" pitchFamily="34" charset="0"/>
              <a:buChar char="•"/>
            </a:pPr>
            <a:r>
              <a:rPr lang="en-US" dirty="0">
                <a:solidFill>
                  <a:schemeClr val="tx2"/>
                </a:solidFill>
                <a:ea typeface="+mj-ea"/>
                <a:cs typeface="+mj-cs"/>
              </a:rPr>
              <a:t>Online courses are sold by a corporation named X Education, which are advertised on several websites. When people fill out a form with their phone number and email address they are categorized as leads.</a:t>
            </a:r>
          </a:p>
          <a:p>
            <a:pPr marL="342900" indent="-342900">
              <a:buFont typeface="Arial" panose="020B0604020202020204" pitchFamily="34" charset="0"/>
              <a:buChar char="•"/>
            </a:pPr>
            <a:r>
              <a:rPr lang="en-US" dirty="0">
                <a:solidFill>
                  <a:schemeClr val="tx2"/>
                </a:solidFill>
                <a:ea typeface="+mj-ea"/>
                <a:cs typeface="+mj-cs"/>
              </a:rPr>
              <a:t>The sales team communicates with these leads in order to convert them into customers. Some leads are converted, while others are not. The conversion rate is often low around 30%, reducing their efficiency. Businesses spend a lot of money on their sales and marketing teams. </a:t>
            </a:r>
          </a:p>
          <a:p>
            <a:pPr marL="342900" indent="-342900">
              <a:buFont typeface="Arial" panose="020B0604020202020204" pitchFamily="34" charset="0"/>
              <a:buChar char="•"/>
            </a:pPr>
            <a:r>
              <a:rPr lang="en-US" dirty="0">
                <a:solidFill>
                  <a:schemeClr val="tx2"/>
                </a:solidFill>
                <a:ea typeface="+mj-ea"/>
                <a:cs typeface="+mj-cs"/>
              </a:rPr>
              <a:t>Our objective is to build a model where we will find the prospective customers. So that the sales team can properly nurture the potential leads.</a:t>
            </a:r>
          </a:p>
        </p:txBody>
      </p:sp>
    </p:spTree>
    <p:extLst>
      <p:ext uri="{BB962C8B-B14F-4D97-AF65-F5344CB8AC3E}">
        <p14:creationId xmlns:p14="http://schemas.microsoft.com/office/powerpoint/2010/main" val="355402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50510" y="143867"/>
            <a:ext cx="10327340" cy="1077218"/>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Analyzing Categorical Variable “</a:t>
            </a:r>
            <a:r>
              <a:rPr lang="en-US" sz="2000" b="1" dirty="0">
                <a:solidFill>
                  <a:schemeClr val="accent2"/>
                </a:solidFill>
                <a:latin typeface="Arial" panose="020B0604020202020204" pitchFamily="34" charset="0"/>
                <a:ea typeface="+mj-ea"/>
                <a:cs typeface="+mj-cs"/>
              </a:rPr>
              <a:t>WHAT IS YOUR CURRENT OCCUPATION</a:t>
            </a:r>
            <a:r>
              <a:rPr lang="en-US" sz="3200" b="1" dirty="0">
                <a:solidFill>
                  <a:schemeClr val="accent2"/>
                </a:solidFill>
                <a:latin typeface="Arial" panose="020B0604020202020204" pitchFamily="34" charset="0"/>
                <a:ea typeface="+mj-ea"/>
                <a:cs typeface="+mj-cs"/>
              </a:rPr>
              <a:t>”</a:t>
            </a:r>
          </a:p>
        </p:txBody>
      </p:sp>
      <p:sp>
        <p:nvSpPr>
          <p:cNvPr id="10" name="TextBox 9">
            <a:extLst>
              <a:ext uri="{FF2B5EF4-FFF2-40B4-BE49-F238E27FC236}">
                <a16:creationId xmlns:a16="http://schemas.microsoft.com/office/drawing/2014/main" id="{D0656169-4D03-6B34-0DE1-D67A2F7526A1}"/>
              </a:ext>
            </a:extLst>
          </p:cNvPr>
          <p:cNvSpPr txBox="1"/>
          <p:nvPr/>
        </p:nvSpPr>
        <p:spPr>
          <a:xfrm>
            <a:off x="300181" y="1287233"/>
            <a:ext cx="10722953" cy="132343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The below histogram shows we have maximum leads from Unemployed for both converted and not converted categories but the working Professionals going for the course have high chances of joining the course.</a:t>
            </a:r>
          </a:p>
          <a:p>
            <a:pPr marL="342900" indent="-342900">
              <a:buFont typeface="Arial" panose="020B0604020202020204" pitchFamily="34" charset="0"/>
              <a:buChar char="•"/>
            </a:pPr>
            <a:endParaRPr lang="en-US" sz="2000" b="1" dirty="0">
              <a:solidFill>
                <a:schemeClr val="tx2"/>
              </a:solidFill>
            </a:endParaRPr>
          </a:p>
        </p:txBody>
      </p:sp>
      <p:pic>
        <p:nvPicPr>
          <p:cNvPr id="4" name="Picture 3" descr="Chart, bar chart&#10;&#10;Description automatically generated">
            <a:extLst>
              <a:ext uri="{FF2B5EF4-FFF2-40B4-BE49-F238E27FC236}">
                <a16:creationId xmlns:a16="http://schemas.microsoft.com/office/drawing/2014/main" id="{029EE146-84CF-0697-4182-332F9857F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662" y="2333010"/>
            <a:ext cx="7441035" cy="3828638"/>
          </a:xfrm>
          <a:prstGeom prst="rect">
            <a:avLst/>
          </a:prstGeom>
        </p:spPr>
      </p:pic>
      <p:sp>
        <p:nvSpPr>
          <p:cNvPr id="5" name="TextBox 4">
            <a:extLst>
              <a:ext uri="{FF2B5EF4-FFF2-40B4-BE49-F238E27FC236}">
                <a16:creationId xmlns:a16="http://schemas.microsoft.com/office/drawing/2014/main" id="{2610C475-C47C-C6E5-B93B-1B37F30F7FA9}"/>
              </a:ext>
            </a:extLst>
          </p:cNvPr>
          <p:cNvSpPr txBox="1"/>
          <p:nvPr/>
        </p:nvSpPr>
        <p:spPr>
          <a:xfrm>
            <a:off x="9198947" y="2333010"/>
            <a:ext cx="2258462" cy="923330"/>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tx2"/>
                </a:solidFill>
              </a:rPr>
              <a:t>Replaced the null values as Not Specified</a:t>
            </a:r>
          </a:p>
        </p:txBody>
      </p:sp>
    </p:spTree>
    <p:extLst>
      <p:ext uri="{BB962C8B-B14F-4D97-AF65-F5344CB8AC3E}">
        <p14:creationId xmlns:p14="http://schemas.microsoft.com/office/powerpoint/2010/main" val="37593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50510" y="143867"/>
            <a:ext cx="8851447"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Analyzing Categorical Variable “</a:t>
            </a:r>
            <a:r>
              <a:rPr lang="en-US" sz="2000" b="1" dirty="0">
                <a:solidFill>
                  <a:schemeClr val="accent2"/>
                </a:solidFill>
                <a:latin typeface="Arial" panose="020B0604020202020204" pitchFamily="34" charset="0"/>
                <a:ea typeface="+mj-ea"/>
                <a:cs typeface="+mj-cs"/>
              </a:rPr>
              <a:t>Lead Source</a:t>
            </a:r>
            <a:r>
              <a:rPr lang="en-US" sz="3200" b="1" dirty="0">
                <a:solidFill>
                  <a:schemeClr val="accent2"/>
                </a:solidFill>
                <a:latin typeface="Arial" panose="020B0604020202020204" pitchFamily="34" charset="0"/>
                <a:ea typeface="+mj-ea"/>
                <a:cs typeface="+mj-cs"/>
              </a:rPr>
              <a:t>”</a:t>
            </a:r>
          </a:p>
        </p:txBody>
      </p:sp>
      <p:sp>
        <p:nvSpPr>
          <p:cNvPr id="10" name="TextBox 9">
            <a:extLst>
              <a:ext uri="{FF2B5EF4-FFF2-40B4-BE49-F238E27FC236}">
                <a16:creationId xmlns:a16="http://schemas.microsoft.com/office/drawing/2014/main" id="{D0656169-4D03-6B34-0DE1-D67A2F7526A1}"/>
              </a:ext>
            </a:extLst>
          </p:cNvPr>
          <p:cNvSpPr txBox="1"/>
          <p:nvPr/>
        </p:nvSpPr>
        <p:spPr>
          <a:xfrm>
            <a:off x="400360" y="842616"/>
            <a:ext cx="10722953" cy="196977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The below histogram shows we have maximum leads from Direct Traffic and Google Search</a:t>
            </a:r>
          </a:p>
          <a:p>
            <a:pPr marL="342900" indent="-342900" algn="l">
              <a:buFont typeface="Arial" panose="020B0604020202020204" pitchFamily="34" charset="0"/>
              <a:buChar char="•"/>
            </a:pPr>
            <a:r>
              <a:rPr lang="en-US" sz="2000" b="1" dirty="0">
                <a:solidFill>
                  <a:schemeClr val="tx2"/>
                </a:solidFill>
              </a:rPr>
              <a:t>Leads through Reference and Welingak Website have the highest conversion rate which is more than 90 percent</a:t>
            </a:r>
          </a:p>
          <a:p>
            <a:pPr marL="342900" indent="-342900">
              <a:buFont typeface="Arial" panose="020B0604020202020204" pitchFamily="34" charset="0"/>
              <a:buChar char="•"/>
            </a:pPr>
            <a:endParaRPr lang="en-US" sz="2000" b="1" dirty="0">
              <a:solidFill>
                <a:schemeClr val="tx2"/>
              </a:solidFill>
            </a:endParaRPr>
          </a:p>
          <a:p>
            <a:pPr marL="342900" indent="-342900">
              <a:buFont typeface="Arial" panose="020B0604020202020204" pitchFamily="34" charset="0"/>
              <a:buChar char="•"/>
            </a:pPr>
            <a:endParaRPr lang="en-US" sz="2200" dirty="0">
              <a:solidFill>
                <a:srgbClr val="0539A6"/>
              </a:solidFill>
              <a:latin typeface="Century Gothic" charset="0"/>
            </a:endParaRPr>
          </a:p>
        </p:txBody>
      </p:sp>
      <p:pic>
        <p:nvPicPr>
          <p:cNvPr id="4" name="Picture 3" descr="Chart, bar chart&#10;&#10;Description automatically generated">
            <a:extLst>
              <a:ext uri="{FF2B5EF4-FFF2-40B4-BE49-F238E27FC236}">
                <a16:creationId xmlns:a16="http://schemas.microsoft.com/office/drawing/2014/main" id="{A8B31276-3988-17AB-5075-4E1593264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32" y="2132128"/>
            <a:ext cx="7060733" cy="2733487"/>
          </a:xfrm>
          <a:prstGeom prst="rect">
            <a:avLst/>
          </a:prstGeom>
        </p:spPr>
      </p:pic>
      <p:sp>
        <p:nvSpPr>
          <p:cNvPr id="5" name="TextBox 4">
            <a:extLst>
              <a:ext uri="{FF2B5EF4-FFF2-40B4-BE49-F238E27FC236}">
                <a16:creationId xmlns:a16="http://schemas.microsoft.com/office/drawing/2014/main" id="{7579C26B-040A-0771-FB76-A12A553AA6F3}"/>
              </a:ext>
            </a:extLst>
          </p:cNvPr>
          <p:cNvSpPr txBox="1"/>
          <p:nvPr/>
        </p:nvSpPr>
        <p:spPr>
          <a:xfrm>
            <a:off x="8182633" y="2132128"/>
            <a:ext cx="3229761"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tx2"/>
                </a:solidFill>
              </a:rPr>
              <a:t>To improve overall lead conversion rate, focus should be on improving lead </a:t>
            </a:r>
            <a:r>
              <a:rPr lang="en-US" sz="1800" b="1" dirty="0" err="1">
                <a:solidFill>
                  <a:schemeClr val="tx2"/>
                </a:solidFill>
              </a:rPr>
              <a:t>converion</a:t>
            </a:r>
            <a:r>
              <a:rPr lang="en-US" sz="1800" b="1" dirty="0">
                <a:solidFill>
                  <a:schemeClr val="tx2"/>
                </a:solidFill>
              </a:rPr>
              <a:t> of </a:t>
            </a:r>
            <a:r>
              <a:rPr lang="en-US" sz="1800" b="1" dirty="0" err="1">
                <a:solidFill>
                  <a:schemeClr val="tx2"/>
                </a:solidFill>
              </a:rPr>
              <a:t>olark</a:t>
            </a:r>
            <a:r>
              <a:rPr lang="en-US" sz="1800" b="1" dirty="0">
                <a:solidFill>
                  <a:schemeClr val="tx2"/>
                </a:solidFill>
              </a:rPr>
              <a:t> chat, organic search, direct traffic, and google leads and generate more leads from reference and </a:t>
            </a:r>
            <a:r>
              <a:rPr lang="en-US" sz="1800" b="1" dirty="0" err="1">
                <a:solidFill>
                  <a:schemeClr val="tx2"/>
                </a:solidFill>
              </a:rPr>
              <a:t>welingak</a:t>
            </a:r>
            <a:r>
              <a:rPr lang="en-US" sz="1800" b="1" dirty="0">
                <a:solidFill>
                  <a:schemeClr val="tx2"/>
                </a:solidFill>
              </a:rPr>
              <a:t> website.</a:t>
            </a:r>
          </a:p>
          <a:p>
            <a:pPr marL="285750" indent="-285750" algn="l">
              <a:buFont typeface="Arial" panose="020B0604020202020204" pitchFamily="34" charset="0"/>
              <a:buChar char="•"/>
            </a:pPr>
            <a:endParaRPr lang="en-US" dirty="0">
              <a:latin typeface="Sofia Pro Medium" panose="020B0000000000000000" pitchFamily="34" charset="0"/>
            </a:endParaRPr>
          </a:p>
        </p:txBody>
      </p:sp>
      <p:pic>
        <p:nvPicPr>
          <p:cNvPr id="7" name="Picture 6">
            <a:extLst>
              <a:ext uri="{FF2B5EF4-FFF2-40B4-BE49-F238E27FC236}">
                <a16:creationId xmlns:a16="http://schemas.microsoft.com/office/drawing/2014/main" id="{097C66EA-0F67-541C-E185-39A58EAA014F}"/>
              </a:ext>
            </a:extLst>
          </p:cNvPr>
          <p:cNvPicPr>
            <a:picLocks noChangeAspect="1"/>
          </p:cNvPicPr>
          <p:nvPr/>
        </p:nvPicPr>
        <p:blipFill>
          <a:blip r:embed="rId3"/>
          <a:stretch>
            <a:fillRect/>
          </a:stretch>
        </p:blipFill>
        <p:spPr>
          <a:xfrm>
            <a:off x="400360" y="6047349"/>
            <a:ext cx="11394561" cy="666784"/>
          </a:xfrm>
          <a:prstGeom prst="rect">
            <a:avLst/>
          </a:prstGeom>
        </p:spPr>
      </p:pic>
      <p:sp>
        <p:nvSpPr>
          <p:cNvPr id="12" name="TextBox 11">
            <a:extLst>
              <a:ext uri="{FF2B5EF4-FFF2-40B4-BE49-F238E27FC236}">
                <a16:creationId xmlns:a16="http://schemas.microsoft.com/office/drawing/2014/main" id="{05D7074A-9B50-8143-0535-6A27C5CC8E83}"/>
              </a:ext>
            </a:extLst>
          </p:cNvPr>
          <p:cNvSpPr txBox="1"/>
          <p:nvPr/>
        </p:nvSpPr>
        <p:spPr>
          <a:xfrm>
            <a:off x="478173" y="5388732"/>
            <a:ext cx="10024844" cy="646331"/>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tx2"/>
                </a:solidFill>
              </a:rPr>
              <a:t>Replaced</a:t>
            </a:r>
            <a:r>
              <a:rPr lang="en-US" dirty="0">
                <a:latin typeface="Sofia Pro Medium" panose="020B0000000000000000" pitchFamily="34" charset="0"/>
              </a:rPr>
              <a:t> </a:t>
            </a:r>
            <a:r>
              <a:rPr lang="en-US" b="1" dirty="0">
                <a:solidFill>
                  <a:schemeClr val="tx2"/>
                </a:solidFill>
              </a:rPr>
              <a:t>low </a:t>
            </a:r>
            <a:r>
              <a:rPr lang="en-US" b="1" dirty="0">
                <a:solidFill>
                  <a:schemeClr val="tx2"/>
                </a:solidFill>
                <a:latin typeface="Sofia Pro Medium" panose="020B0000000000000000" pitchFamily="34" charset="0"/>
              </a:rPr>
              <a:t>frequency values with “others” to mitigate the creation of excessive number of dummies.</a:t>
            </a:r>
            <a:endParaRPr lang="en-US" dirty="0">
              <a:latin typeface="Sofia Pro Medium" panose="020B0000000000000000" pitchFamily="34" charset="0"/>
            </a:endParaRPr>
          </a:p>
        </p:txBody>
      </p:sp>
    </p:spTree>
    <p:extLst>
      <p:ext uri="{BB962C8B-B14F-4D97-AF65-F5344CB8AC3E}">
        <p14:creationId xmlns:p14="http://schemas.microsoft.com/office/powerpoint/2010/main" val="3944690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50510" y="143867"/>
            <a:ext cx="8851447"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Analyzing Categorical Variable “</a:t>
            </a:r>
            <a:r>
              <a:rPr lang="en-US" sz="2000" b="1" dirty="0">
                <a:solidFill>
                  <a:schemeClr val="accent2"/>
                </a:solidFill>
                <a:latin typeface="Arial" panose="020B0604020202020204" pitchFamily="34" charset="0"/>
                <a:ea typeface="+mj-ea"/>
                <a:cs typeface="+mj-cs"/>
              </a:rPr>
              <a:t>LAST ACTIVITY</a:t>
            </a:r>
            <a:r>
              <a:rPr lang="en-US" sz="3200" b="1" dirty="0">
                <a:solidFill>
                  <a:schemeClr val="accent2"/>
                </a:solidFill>
                <a:latin typeface="Arial" panose="020B0604020202020204" pitchFamily="34" charset="0"/>
                <a:ea typeface="+mj-ea"/>
                <a:cs typeface="+mj-cs"/>
              </a:rPr>
              <a:t>”</a:t>
            </a:r>
          </a:p>
        </p:txBody>
      </p:sp>
      <p:sp>
        <p:nvSpPr>
          <p:cNvPr id="10" name="TextBox 9">
            <a:extLst>
              <a:ext uri="{FF2B5EF4-FFF2-40B4-BE49-F238E27FC236}">
                <a16:creationId xmlns:a16="http://schemas.microsoft.com/office/drawing/2014/main" id="{D0656169-4D03-6B34-0DE1-D67A2F7526A1}"/>
              </a:ext>
            </a:extLst>
          </p:cNvPr>
          <p:cNvSpPr txBox="1"/>
          <p:nvPr/>
        </p:nvSpPr>
        <p:spPr>
          <a:xfrm>
            <a:off x="150510" y="856936"/>
            <a:ext cx="10722953" cy="40011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Replaced low frequency values with 'Others’ as mentioned below.</a:t>
            </a:r>
            <a:endParaRPr lang="en-US" sz="2200" dirty="0">
              <a:solidFill>
                <a:srgbClr val="0539A6"/>
              </a:solidFill>
              <a:latin typeface="Century Gothic" charset="0"/>
            </a:endParaRPr>
          </a:p>
        </p:txBody>
      </p:sp>
      <p:pic>
        <p:nvPicPr>
          <p:cNvPr id="4" name="Picture 3" descr="Chart, bar chart">
            <a:extLst>
              <a:ext uri="{FF2B5EF4-FFF2-40B4-BE49-F238E27FC236}">
                <a16:creationId xmlns:a16="http://schemas.microsoft.com/office/drawing/2014/main" id="{3332DEE8-1055-92A9-B4C4-A8060D4A7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79" y="2219162"/>
            <a:ext cx="9060602" cy="3781902"/>
          </a:xfrm>
          <a:prstGeom prst="rect">
            <a:avLst/>
          </a:prstGeom>
        </p:spPr>
      </p:pic>
      <p:pic>
        <p:nvPicPr>
          <p:cNvPr id="6" name="Picture 5">
            <a:extLst>
              <a:ext uri="{FF2B5EF4-FFF2-40B4-BE49-F238E27FC236}">
                <a16:creationId xmlns:a16="http://schemas.microsoft.com/office/drawing/2014/main" id="{36DFED0B-90EE-14FE-7857-29692FF667C8}"/>
              </a:ext>
            </a:extLst>
          </p:cNvPr>
          <p:cNvPicPr>
            <a:picLocks noChangeAspect="1"/>
          </p:cNvPicPr>
          <p:nvPr/>
        </p:nvPicPr>
        <p:blipFill>
          <a:blip r:embed="rId3"/>
          <a:stretch>
            <a:fillRect/>
          </a:stretch>
        </p:blipFill>
        <p:spPr>
          <a:xfrm>
            <a:off x="326679" y="1280179"/>
            <a:ext cx="11711523" cy="781090"/>
          </a:xfrm>
          <a:prstGeom prst="rect">
            <a:avLst/>
          </a:prstGeom>
        </p:spPr>
      </p:pic>
    </p:spTree>
    <p:extLst>
      <p:ext uri="{BB962C8B-B14F-4D97-AF65-F5344CB8AC3E}">
        <p14:creationId xmlns:p14="http://schemas.microsoft.com/office/powerpoint/2010/main" val="74645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18872" y="145469"/>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Handling</a:t>
            </a:r>
            <a:r>
              <a:rPr lang="en-US" sz="3200" dirty="0">
                <a:solidFill>
                  <a:srgbClr val="0539A6"/>
                </a:solidFill>
                <a:latin typeface="Century Gothic" charset="0"/>
              </a:rPr>
              <a:t> </a:t>
            </a:r>
            <a:r>
              <a:rPr lang="en-US" sz="3200" b="1" dirty="0">
                <a:solidFill>
                  <a:schemeClr val="accent2"/>
                </a:solidFill>
                <a:latin typeface="Arial" panose="020B0604020202020204" pitchFamily="34" charset="0"/>
                <a:ea typeface="+mj-ea"/>
                <a:cs typeface="+mj-cs"/>
              </a:rPr>
              <a:t>Null Values</a:t>
            </a:r>
          </a:p>
        </p:txBody>
      </p:sp>
      <p:sp>
        <p:nvSpPr>
          <p:cNvPr id="2" name="TextBox 1">
            <a:extLst>
              <a:ext uri="{FF2B5EF4-FFF2-40B4-BE49-F238E27FC236}">
                <a16:creationId xmlns:a16="http://schemas.microsoft.com/office/drawing/2014/main" id="{3F8ABC02-AB46-8D06-AA3D-40A03CEAE534}"/>
              </a:ext>
            </a:extLst>
          </p:cNvPr>
          <p:cNvSpPr txBox="1"/>
          <p:nvPr/>
        </p:nvSpPr>
        <p:spPr>
          <a:xfrm>
            <a:off x="118872" y="1079497"/>
            <a:ext cx="11759184" cy="40011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We have replaced the Null values in numerical columns with the median.</a:t>
            </a:r>
          </a:p>
        </p:txBody>
      </p:sp>
      <p:pic>
        <p:nvPicPr>
          <p:cNvPr id="4" name="Picture 3">
            <a:extLst>
              <a:ext uri="{FF2B5EF4-FFF2-40B4-BE49-F238E27FC236}">
                <a16:creationId xmlns:a16="http://schemas.microsoft.com/office/drawing/2014/main" id="{CA48584F-617C-B22B-9BBF-8A5312DCAF44}"/>
              </a:ext>
            </a:extLst>
          </p:cNvPr>
          <p:cNvPicPr>
            <a:picLocks noChangeAspect="1"/>
          </p:cNvPicPr>
          <p:nvPr/>
        </p:nvPicPr>
        <p:blipFill>
          <a:blip r:embed="rId2"/>
          <a:stretch>
            <a:fillRect/>
          </a:stretch>
        </p:blipFill>
        <p:spPr>
          <a:xfrm>
            <a:off x="306632" y="1569701"/>
            <a:ext cx="3433695" cy="4352461"/>
          </a:xfrm>
          <a:prstGeom prst="rect">
            <a:avLst/>
          </a:prstGeom>
        </p:spPr>
      </p:pic>
      <p:pic>
        <p:nvPicPr>
          <p:cNvPr id="6" name="Picture 5">
            <a:extLst>
              <a:ext uri="{FF2B5EF4-FFF2-40B4-BE49-F238E27FC236}">
                <a16:creationId xmlns:a16="http://schemas.microsoft.com/office/drawing/2014/main" id="{99F1C126-2DBC-64E2-B346-564F630C17DD}"/>
              </a:ext>
            </a:extLst>
          </p:cNvPr>
          <p:cNvPicPr>
            <a:picLocks noChangeAspect="1"/>
          </p:cNvPicPr>
          <p:nvPr/>
        </p:nvPicPr>
        <p:blipFill>
          <a:blip r:embed="rId3"/>
          <a:stretch>
            <a:fillRect/>
          </a:stretch>
        </p:blipFill>
        <p:spPr>
          <a:xfrm>
            <a:off x="3799170" y="1569702"/>
            <a:ext cx="3616614" cy="4352461"/>
          </a:xfrm>
          <a:prstGeom prst="rect">
            <a:avLst/>
          </a:prstGeom>
        </p:spPr>
      </p:pic>
      <p:sp>
        <p:nvSpPr>
          <p:cNvPr id="7" name="TextBox 6">
            <a:extLst>
              <a:ext uri="{FF2B5EF4-FFF2-40B4-BE49-F238E27FC236}">
                <a16:creationId xmlns:a16="http://schemas.microsoft.com/office/drawing/2014/main" id="{FC99F281-8FEC-20A4-B870-F573181BC048}"/>
              </a:ext>
            </a:extLst>
          </p:cNvPr>
          <p:cNvSpPr txBox="1"/>
          <p:nvPr/>
        </p:nvSpPr>
        <p:spPr>
          <a:xfrm>
            <a:off x="7687558" y="1973028"/>
            <a:ext cx="4190498" cy="4154984"/>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Columns that are of not much use for analysis are dropped from the data frame, the reason being the values in those columns are skewed and they wouldn't make much sense while analyzing and model building.</a:t>
            </a:r>
          </a:p>
          <a:p>
            <a:pPr marL="342900" indent="-342900">
              <a:buFont typeface="Arial" panose="020B0604020202020204" pitchFamily="34" charset="0"/>
              <a:buChar char="•"/>
            </a:pPr>
            <a:endParaRPr lang="en-US" sz="2000" b="1" dirty="0">
              <a:solidFill>
                <a:schemeClr val="tx2"/>
              </a:solidFill>
            </a:endParaRPr>
          </a:p>
          <a:p>
            <a:pPr marL="342900" indent="-342900">
              <a:buFont typeface="Arial" panose="020B0604020202020204" pitchFamily="34" charset="0"/>
              <a:buChar char="•"/>
            </a:pPr>
            <a:r>
              <a:rPr lang="en-US" sz="2000" b="1" dirty="0">
                <a:solidFill>
                  <a:schemeClr val="tx2"/>
                </a:solidFill>
              </a:rPr>
              <a:t>After the pre-processing, we are left with 14 columns.</a:t>
            </a:r>
          </a:p>
          <a:p>
            <a:endParaRPr lang="en-US" sz="2200" dirty="0">
              <a:solidFill>
                <a:srgbClr val="0539A6"/>
              </a:solidFill>
              <a:latin typeface="Century Gothic" charset="0"/>
            </a:endParaRPr>
          </a:p>
          <a:p>
            <a:endParaRPr lang="en-US" sz="2200" dirty="0">
              <a:solidFill>
                <a:srgbClr val="0539A6"/>
              </a:solidFill>
              <a:latin typeface="Century Gothic" charset="0"/>
            </a:endParaRPr>
          </a:p>
        </p:txBody>
      </p:sp>
    </p:spTree>
    <p:extLst>
      <p:ext uri="{BB962C8B-B14F-4D97-AF65-F5344CB8AC3E}">
        <p14:creationId xmlns:p14="http://schemas.microsoft.com/office/powerpoint/2010/main" val="1786713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722914" y="1695575"/>
            <a:ext cx="4898572" cy="2956835"/>
          </a:xfrm>
        </p:spPr>
        <p:txBody>
          <a:bodyPr/>
          <a:lstStyle/>
          <a:p>
            <a:r>
              <a:rPr lang="en-US" dirty="0"/>
              <a:t>Data Pre-processing and Modelling</a:t>
            </a:r>
          </a:p>
        </p:txBody>
      </p:sp>
    </p:spTree>
    <p:extLst>
      <p:ext uri="{BB962C8B-B14F-4D97-AF65-F5344CB8AC3E}">
        <p14:creationId xmlns:p14="http://schemas.microsoft.com/office/powerpoint/2010/main" val="3405609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238580" y="261818"/>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Training and Modelling</a:t>
            </a:r>
          </a:p>
        </p:txBody>
      </p:sp>
      <p:sp>
        <p:nvSpPr>
          <p:cNvPr id="6" name="TextBox 5">
            <a:extLst>
              <a:ext uri="{FF2B5EF4-FFF2-40B4-BE49-F238E27FC236}">
                <a16:creationId xmlns:a16="http://schemas.microsoft.com/office/drawing/2014/main" id="{24998AE9-EF19-7F0F-9CD5-D7321DDCD053}"/>
              </a:ext>
            </a:extLst>
          </p:cNvPr>
          <p:cNvSpPr txBox="1"/>
          <p:nvPr/>
        </p:nvSpPr>
        <p:spPr>
          <a:xfrm>
            <a:off x="238580" y="954732"/>
            <a:ext cx="11953420" cy="224676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The whole dataset is partitioned into 2 parts for training and testing the models in the ratio </a:t>
            </a:r>
          </a:p>
          <a:p>
            <a:r>
              <a:rPr lang="en-US" sz="2000" b="1" dirty="0">
                <a:solidFill>
                  <a:schemeClr val="tx2"/>
                </a:solidFill>
              </a:rPr>
              <a:t>     80% to 20% respectively.</a:t>
            </a:r>
          </a:p>
          <a:p>
            <a:endParaRPr lang="en-US" sz="2000" b="1" dirty="0">
              <a:solidFill>
                <a:schemeClr val="tx2"/>
              </a:solidFill>
            </a:endParaRPr>
          </a:p>
          <a:p>
            <a:pPr marL="342900" indent="-342900">
              <a:buFont typeface="Arial" panose="020B0604020202020204" pitchFamily="34" charset="0"/>
              <a:buChar char="•"/>
            </a:pPr>
            <a:r>
              <a:rPr lang="en-US" sz="2000" b="1" dirty="0">
                <a:solidFill>
                  <a:schemeClr val="tx2"/>
                </a:solidFill>
              </a:rPr>
              <a:t>We have used standard scaling and then applied various classification algorithms, to gather the models with the highest accuracy. [Logistic regression, K Nearest Neighbor, Support Vector Machine, Decision Tree, Gradient Boosting]</a:t>
            </a:r>
          </a:p>
          <a:p>
            <a:pPr marL="342900" indent="-342900">
              <a:buFont typeface="Arial" panose="020B0604020202020204" pitchFamily="34" charset="0"/>
              <a:buChar char="•"/>
            </a:pPr>
            <a:endParaRPr lang="en-US" sz="2000" b="1" dirty="0">
              <a:solidFill>
                <a:schemeClr val="tx2"/>
              </a:solidFill>
            </a:endParaRPr>
          </a:p>
        </p:txBody>
      </p:sp>
      <p:pic>
        <p:nvPicPr>
          <p:cNvPr id="3" name="Picture 2">
            <a:extLst>
              <a:ext uri="{FF2B5EF4-FFF2-40B4-BE49-F238E27FC236}">
                <a16:creationId xmlns:a16="http://schemas.microsoft.com/office/drawing/2014/main" id="{89D5E9A6-1041-004B-DEB2-61531FFCC9C4}"/>
              </a:ext>
            </a:extLst>
          </p:cNvPr>
          <p:cNvPicPr>
            <a:picLocks noChangeAspect="1"/>
          </p:cNvPicPr>
          <p:nvPr/>
        </p:nvPicPr>
        <p:blipFill>
          <a:blip r:embed="rId2"/>
          <a:stretch>
            <a:fillRect/>
          </a:stretch>
        </p:blipFill>
        <p:spPr>
          <a:xfrm>
            <a:off x="464835" y="3291502"/>
            <a:ext cx="10539569" cy="1388659"/>
          </a:xfrm>
          <a:prstGeom prst="rect">
            <a:avLst/>
          </a:prstGeom>
        </p:spPr>
      </p:pic>
    </p:spTree>
    <p:extLst>
      <p:ext uri="{BB962C8B-B14F-4D97-AF65-F5344CB8AC3E}">
        <p14:creationId xmlns:p14="http://schemas.microsoft.com/office/powerpoint/2010/main" val="280495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91702" y="109809"/>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Logistic</a:t>
            </a:r>
            <a:r>
              <a:rPr lang="en-US" sz="3200" b="1" dirty="0">
                <a:solidFill>
                  <a:schemeClr val="tx2"/>
                </a:solidFill>
              </a:rPr>
              <a:t> </a:t>
            </a:r>
            <a:r>
              <a:rPr lang="en-US" sz="3200" b="1" dirty="0">
                <a:solidFill>
                  <a:schemeClr val="accent2"/>
                </a:solidFill>
                <a:latin typeface="Arial" panose="020B0604020202020204" pitchFamily="34" charset="0"/>
                <a:ea typeface="+mj-ea"/>
                <a:cs typeface="+mj-cs"/>
              </a:rPr>
              <a:t>Regression</a:t>
            </a:r>
          </a:p>
        </p:txBody>
      </p:sp>
      <p:sp>
        <p:nvSpPr>
          <p:cNvPr id="4" name="TextBox 3">
            <a:extLst>
              <a:ext uri="{FF2B5EF4-FFF2-40B4-BE49-F238E27FC236}">
                <a16:creationId xmlns:a16="http://schemas.microsoft.com/office/drawing/2014/main" id="{955A0CD7-8008-4D24-3514-45193B848EAC}"/>
              </a:ext>
            </a:extLst>
          </p:cNvPr>
          <p:cNvSpPr txBox="1"/>
          <p:nvPr/>
        </p:nvSpPr>
        <p:spPr>
          <a:xfrm>
            <a:off x="191701" y="910016"/>
            <a:ext cx="8507681" cy="369332"/>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chemeClr val="tx2"/>
                </a:solidFill>
              </a:rPr>
              <a:t>We got an accuracy of </a:t>
            </a:r>
            <a:r>
              <a:rPr lang="en-US" b="1" dirty="0">
                <a:solidFill>
                  <a:schemeClr val="tx2"/>
                </a:solidFill>
              </a:rPr>
              <a:t>75.82</a:t>
            </a:r>
            <a:r>
              <a:rPr lang="en-US" sz="1800" b="1" dirty="0">
                <a:solidFill>
                  <a:schemeClr val="tx2"/>
                </a:solidFill>
              </a:rPr>
              <a:t>%, which can be considered a good accuracy</a:t>
            </a:r>
          </a:p>
        </p:txBody>
      </p:sp>
      <p:pic>
        <p:nvPicPr>
          <p:cNvPr id="5" name="Picture 4" descr="A screenshot of a computer&#10;&#10;Description automatically generated with low confidence">
            <a:extLst>
              <a:ext uri="{FF2B5EF4-FFF2-40B4-BE49-F238E27FC236}">
                <a16:creationId xmlns:a16="http://schemas.microsoft.com/office/drawing/2014/main" id="{B685757B-B7E9-CEBC-82E4-B6E67FF36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97" y="1894369"/>
            <a:ext cx="5943600" cy="4410210"/>
          </a:xfrm>
          <a:prstGeom prst="rect">
            <a:avLst/>
          </a:prstGeom>
        </p:spPr>
      </p:pic>
      <p:pic>
        <p:nvPicPr>
          <p:cNvPr id="2" name="Picture 1">
            <a:extLst>
              <a:ext uri="{FF2B5EF4-FFF2-40B4-BE49-F238E27FC236}">
                <a16:creationId xmlns:a16="http://schemas.microsoft.com/office/drawing/2014/main" id="{93A3919D-8E76-D7F5-B634-438A2411FBE9}"/>
              </a:ext>
            </a:extLst>
          </p:cNvPr>
          <p:cNvPicPr>
            <a:picLocks noChangeAspect="1"/>
          </p:cNvPicPr>
          <p:nvPr/>
        </p:nvPicPr>
        <p:blipFill>
          <a:blip r:embed="rId3"/>
          <a:stretch>
            <a:fillRect/>
          </a:stretch>
        </p:blipFill>
        <p:spPr>
          <a:xfrm>
            <a:off x="3245497" y="1457001"/>
            <a:ext cx="5943600" cy="259715"/>
          </a:xfrm>
          <a:prstGeom prst="rect">
            <a:avLst/>
          </a:prstGeom>
        </p:spPr>
      </p:pic>
    </p:spTree>
    <p:extLst>
      <p:ext uri="{BB962C8B-B14F-4D97-AF65-F5344CB8AC3E}">
        <p14:creationId xmlns:p14="http://schemas.microsoft.com/office/powerpoint/2010/main" val="3269537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Support Vector Machine</a:t>
            </a:r>
          </a:p>
        </p:txBody>
      </p:sp>
      <p:sp>
        <p:nvSpPr>
          <p:cNvPr id="4" name="TextBox 3">
            <a:extLst>
              <a:ext uri="{FF2B5EF4-FFF2-40B4-BE49-F238E27FC236}">
                <a16:creationId xmlns:a16="http://schemas.microsoft.com/office/drawing/2014/main" id="{1875EE02-DF06-29D5-07BC-C3A3A3ED4AB5}"/>
              </a:ext>
            </a:extLst>
          </p:cNvPr>
          <p:cNvSpPr txBox="1"/>
          <p:nvPr/>
        </p:nvSpPr>
        <p:spPr>
          <a:xfrm>
            <a:off x="301429" y="901627"/>
            <a:ext cx="9631135" cy="369332"/>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chemeClr val="tx2"/>
                </a:solidFill>
              </a:rPr>
              <a:t>We got an accuracy of 79</a:t>
            </a:r>
            <a:r>
              <a:rPr lang="en-US" b="1" dirty="0">
                <a:solidFill>
                  <a:schemeClr val="tx2"/>
                </a:solidFill>
              </a:rPr>
              <a:t>.62</a:t>
            </a:r>
            <a:r>
              <a:rPr lang="en-US" sz="1800" b="1" dirty="0">
                <a:solidFill>
                  <a:schemeClr val="tx2"/>
                </a:solidFill>
              </a:rPr>
              <a:t>%, a 4% gain from Logistic Regression</a:t>
            </a:r>
          </a:p>
        </p:txBody>
      </p:sp>
      <p:pic>
        <p:nvPicPr>
          <p:cNvPr id="6" name="Picture 5" descr="A close-up of a document">
            <a:extLst>
              <a:ext uri="{FF2B5EF4-FFF2-40B4-BE49-F238E27FC236}">
                <a16:creationId xmlns:a16="http://schemas.microsoft.com/office/drawing/2014/main" id="{847F81E0-E24F-0FBF-4515-9F498B7AB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620" y="1907499"/>
            <a:ext cx="5943600" cy="4506074"/>
          </a:xfrm>
          <a:prstGeom prst="rect">
            <a:avLst/>
          </a:prstGeom>
        </p:spPr>
      </p:pic>
      <p:pic>
        <p:nvPicPr>
          <p:cNvPr id="2" name="Picture 1">
            <a:extLst>
              <a:ext uri="{FF2B5EF4-FFF2-40B4-BE49-F238E27FC236}">
                <a16:creationId xmlns:a16="http://schemas.microsoft.com/office/drawing/2014/main" id="{79130819-0E3B-8B20-A96B-C20790D8DB13}"/>
              </a:ext>
            </a:extLst>
          </p:cNvPr>
          <p:cNvPicPr>
            <a:picLocks noChangeAspect="1"/>
          </p:cNvPicPr>
          <p:nvPr/>
        </p:nvPicPr>
        <p:blipFill>
          <a:blip r:embed="rId3"/>
          <a:stretch>
            <a:fillRect/>
          </a:stretch>
        </p:blipFill>
        <p:spPr>
          <a:xfrm>
            <a:off x="3277620" y="1369324"/>
            <a:ext cx="5943600" cy="342265"/>
          </a:xfrm>
          <a:prstGeom prst="rect">
            <a:avLst/>
          </a:prstGeom>
        </p:spPr>
      </p:pic>
    </p:spTree>
    <p:extLst>
      <p:ext uri="{BB962C8B-B14F-4D97-AF65-F5344CB8AC3E}">
        <p14:creationId xmlns:p14="http://schemas.microsoft.com/office/powerpoint/2010/main" val="295504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150510" y="14386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K Nearest Neighbor</a:t>
            </a:r>
          </a:p>
        </p:txBody>
      </p:sp>
      <p:sp>
        <p:nvSpPr>
          <p:cNvPr id="10" name="TextBox 9">
            <a:extLst>
              <a:ext uri="{FF2B5EF4-FFF2-40B4-BE49-F238E27FC236}">
                <a16:creationId xmlns:a16="http://schemas.microsoft.com/office/drawing/2014/main" id="{D0656169-4D03-6B34-0DE1-D67A2F7526A1}"/>
              </a:ext>
            </a:extLst>
          </p:cNvPr>
          <p:cNvSpPr txBox="1"/>
          <p:nvPr/>
        </p:nvSpPr>
        <p:spPr>
          <a:xfrm>
            <a:off x="150509" y="912253"/>
            <a:ext cx="10864235" cy="738664"/>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We got an accuracy of 80.07% with K value set to 10</a:t>
            </a:r>
          </a:p>
          <a:p>
            <a:pPr marL="342900" indent="-342900">
              <a:buFont typeface="Arial" panose="020B0604020202020204" pitchFamily="34" charset="0"/>
              <a:buChar char="•"/>
            </a:pPr>
            <a:endParaRPr lang="en-US" sz="2200" dirty="0">
              <a:solidFill>
                <a:srgbClr val="0539A6"/>
              </a:solidFill>
              <a:latin typeface="Century Gothic" charset="0"/>
            </a:endParaRPr>
          </a:p>
        </p:txBody>
      </p:sp>
      <p:pic>
        <p:nvPicPr>
          <p:cNvPr id="3" name="Picture 2" descr="A close-up of a document&#10;&#10;Description automatically generated with medium confidence">
            <a:extLst>
              <a:ext uri="{FF2B5EF4-FFF2-40B4-BE49-F238E27FC236}">
                <a16:creationId xmlns:a16="http://schemas.microsoft.com/office/drawing/2014/main" id="{0E269507-C30F-FEB9-F2F5-E04D478E4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437" y="2042819"/>
            <a:ext cx="5943599" cy="4154892"/>
          </a:xfrm>
          <a:prstGeom prst="rect">
            <a:avLst/>
          </a:prstGeom>
        </p:spPr>
      </p:pic>
      <p:pic>
        <p:nvPicPr>
          <p:cNvPr id="2" name="Picture 1">
            <a:extLst>
              <a:ext uri="{FF2B5EF4-FFF2-40B4-BE49-F238E27FC236}">
                <a16:creationId xmlns:a16="http://schemas.microsoft.com/office/drawing/2014/main" id="{B594FE29-85E6-66A7-B00B-58A89803EFE1}"/>
              </a:ext>
            </a:extLst>
          </p:cNvPr>
          <p:cNvPicPr>
            <a:picLocks noChangeAspect="1"/>
          </p:cNvPicPr>
          <p:nvPr/>
        </p:nvPicPr>
        <p:blipFill>
          <a:blip r:embed="rId3"/>
          <a:stretch>
            <a:fillRect/>
          </a:stretch>
        </p:blipFill>
        <p:spPr>
          <a:xfrm>
            <a:off x="2738437" y="1528098"/>
            <a:ext cx="5943600" cy="318770"/>
          </a:xfrm>
          <a:prstGeom prst="rect">
            <a:avLst/>
          </a:prstGeom>
        </p:spPr>
      </p:pic>
    </p:spTree>
    <p:extLst>
      <p:ext uri="{BB962C8B-B14F-4D97-AF65-F5344CB8AC3E}">
        <p14:creationId xmlns:p14="http://schemas.microsoft.com/office/powerpoint/2010/main" val="41062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1077218"/>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Decision Tree</a:t>
            </a:r>
          </a:p>
          <a:p>
            <a:endParaRPr lang="en-US" sz="3200" b="1" dirty="0">
              <a:solidFill>
                <a:schemeClr val="accent2"/>
              </a:solidFill>
              <a:latin typeface="Arial" panose="020B0604020202020204" pitchFamily="34" charset="0"/>
              <a:ea typeface="+mj-ea"/>
              <a:cs typeface="+mj-cs"/>
            </a:endParaRPr>
          </a:p>
        </p:txBody>
      </p:sp>
      <p:pic>
        <p:nvPicPr>
          <p:cNvPr id="3" name="Picture 2" descr="A screenshot of a computer&#10;&#10;Description automatically generated with medium confidence">
            <a:extLst>
              <a:ext uri="{FF2B5EF4-FFF2-40B4-BE49-F238E27FC236}">
                <a16:creationId xmlns:a16="http://schemas.microsoft.com/office/drawing/2014/main" id="{50414C61-80DB-70DA-2086-5D5EC1D4A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3" y="1830152"/>
            <a:ext cx="6653893" cy="4818289"/>
          </a:xfrm>
          <a:prstGeom prst="rect">
            <a:avLst/>
          </a:prstGeom>
        </p:spPr>
      </p:pic>
      <p:sp>
        <p:nvSpPr>
          <p:cNvPr id="4" name="TextBox 3">
            <a:extLst>
              <a:ext uri="{FF2B5EF4-FFF2-40B4-BE49-F238E27FC236}">
                <a16:creationId xmlns:a16="http://schemas.microsoft.com/office/drawing/2014/main" id="{0A878D07-88F3-15D5-D84D-326DD3D2FAA6}"/>
              </a:ext>
            </a:extLst>
          </p:cNvPr>
          <p:cNvSpPr txBox="1"/>
          <p:nvPr/>
        </p:nvSpPr>
        <p:spPr>
          <a:xfrm>
            <a:off x="220434" y="1053192"/>
            <a:ext cx="10197193" cy="646331"/>
          </a:xfrm>
          <a:prstGeom prst="rect">
            <a:avLst/>
          </a:prstGeom>
          <a:noFill/>
        </p:spPr>
        <p:txBody>
          <a:bodyPr wrap="square" rtlCol="0">
            <a:spAutoFit/>
          </a:bodyPr>
          <a:lstStyle/>
          <a:p>
            <a:r>
              <a:rPr lang="en-US" sz="1800" b="1" dirty="0">
                <a:solidFill>
                  <a:schemeClr val="tx2"/>
                </a:solidFill>
              </a:rPr>
              <a:t>We got an accuracy of 82.69%</a:t>
            </a:r>
          </a:p>
          <a:p>
            <a:pPr algn="l"/>
            <a:endParaRPr lang="en-US" dirty="0">
              <a:latin typeface="Sofia Pro Medium" panose="020B0000000000000000" pitchFamily="34" charset="0"/>
            </a:endParaRPr>
          </a:p>
        </p:txBody>
      </p:sp>
      <p:pic>
        <p:nvPicPr>
          <p:cNvPr id="2" name="Picture 1">
            <a:extLst>
              <a:ext uri="{FF2B5EF4-FFF2-40B4-BE49-F238E27FC236}">
                <a16:creationId xmlns:a16="http://schemas.microsoft.com/office/drawing/2014/main" id="{AF677BA5-05DA-899D-0AE6-0E4EFE2DA689}"/>
              </a:ext>
            </a:extLst>
          </p:cNvPr>
          <p:cNvPicPr>
            <a:picLocks noChangeAspect="1"/>
          </p:cNvPicPr>
          <p:nvPr/>
        </p:nvPicPr>
        <p:blipFill>
          <a:blip r:embed="rId3"/>
          <a:stretch>
            <a:fillRect/>
          </a:stretch>
        </p:blipFill>
        <p:spPr>
          <a:xfrm>
            <a:off x="2481943" y="1531158"/>
            <a:ext cx="6400800" cy="233680"/>
          </a:xfrm>
          <a:prstGeom prst="rect">
            <a:avLst/>
          </a:prstGeom>
        </p:spPr>
      </p:pic>
    </p:spTree>
    <p:extLst>
      <p:ext uri="{BB962C8B-B14F-4D97-AF65-F5344CB8AC3E}">
        <p14:creationId xmlns:p14="http://schemas.microsoft.com/office/powerpoint/2010/main" val="230089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252984" y="339849"/>
            <a:ext cx="11430000" cy="443198"/>
          </a:xfrm>
        </p:spPr>
        <p:txBody>
          <a:bodyPr/>
          <a:lstStyle/>
          <a:p>
            <a:r>
              <a:rPr lang="en-US" sz="3200" dirty="0">
                <a:solidFill>
                  <a:schemeClr val="accent2"/>
                </a:solidFill>
              </a:rPr>
              <a:t>Proposed Solution</a:t>
            </a:r>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152400" y="1371600"/>
            <a:ext cx="10449296" cy="4521708"/>
          </a:xfrm>
        </p:spPr>
        <p:txBody>
          <a:bodyPr/>
          <a:lstStyle/>
          <a:p>
            <a:pPr marL="342900" indent="-342900">
              <a:buFont typeface="Arial" panose="020B0604020202020204" pitchFamily="34" charset="0"/>
              <a:buChar char="•"/>
            </a:pPr>
            <a:r>
              <a:rPr lang="en-US" dirty="0">
                <a:solidFill>
                  <a:schemeClr val="tx2"/>
                </a:solidFill>
                <a:ea typeface="+mj-ea"/>
                <a:cs typeface="+mj-cs"/>
              </a:rPr>
              <a:t>To identify potential clients who are more likely to convert into customers, we planned to create models utilizing classification approaches like Logistic Regression, Decision Tree, and Random Forest.</a:t>
            </a:r>
          </a:p>
          <a:p>
            <a:pPr marL="342900" indent="-342900">
              <a:buFont typeface="Arial" panose="020B0604020202020204" pitchFamily="34" charset="0"/>
              <a:buChar char="•"/>
            </a:pPr>
            <a:r>
              <a:rPr lang="en-US" dirty="0">
                <a:solidFill>
                  <a:schemeClr val="tx2"/>
                </a:solidFill>
                <a:ea typeface="+mj-ea"/>
                <a:cs typeface="+mj-cs"/>
              </a:rPr>
              <a:t>To increase the conversion rate, X Education only needs to focus on the most likely potential clients first. </a:t>
            </a:r>
          </a:p>
          <a:p>
            <a:pPr marL="342900" indent="-342900">
              <a:buFont typeface="Arial" panose="020B0604020202020204" pitchFamily="34" charset="0"/>
              <a:buChar char="•"/>
            </a:pPr>
            <a:r>
              <a:rPr lang="en-US" dirty="0">
                <a:solidFill>
                  <a:schemeClr val="tx2"/>
                </a:solidFill>
                <a:ea typeface="+mj-ea"/>
                <a:cs typeface="+mj-cs"/>
              </a:rPr>
              <a:t>We will give the company all the necessary information on which potential customers to prioritize, so they can operate efficiently.</a:t>
            </a:r>
          </a:p>
        </p:txBody>
      </p:sp>
    </p:spTree>
    <p:extLst>
      <p:ext uri="{BB962C8B-B14F-4D97-AF65-F5344CB8AC3E}">
        <p14:creationId xmlns:p14="http://schemas.microsoft.com/office/powerpoint/2010/main" val="1032811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Decision Tree</a:t>
            </a:r>
          </a:p>
        </p:txBody>
      </p:sp>
      <p:pic>
        <p:nvPicPr>
          <p:cNvPr id="4" name="Picture 3" descr="Diagram">
            <a:extLst>
              <a:ext uri="{FF2B5EF4-FFF2-40B4-BE49-F238E27FC236}">
                <a16:creationId xmlns:a16="http://schemas.microsoft.com/office/drawing/2014/main" id="{E1BD2850-B814-AB8D-9BB4-AFD74644C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46" y="1005318"/>
            <a:ext cx="9015668" cy="5045522"/>
          </a:xfrm>
          <a:prstGeom prst="rect">
            <a:avLst/>
          </a:prstGeom>
        </p:spPr>
      </p:pic>
    </p:spTree>
    <p:extLst>
      <p:ext uri="{BB962C8B-B14F-4D97-AF65-F5344CB8AC3E}">
        <p14:creationId xmlns:p14="http://schemas.microsoft.com/office/powerpoint/2010/main" val="2585275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Gradient Boosting</a:t>
            </a:r>
          </a:p>
        </p:txBody>
      </p:sp>
      <p:sp>
        <p:nvSpPr>
          <p:cNvPr id="4" name="TextBox 3">
            <a:extLst>
              <a:ext uri="{FF2B5EF4-FFF2-40B4-BE49-F238E27FC236}">
                <a16:creationId xmlns:a16="http://schemas.microsoft.com/office/drawing/2014/main" id="{0A878D07-88F3-15D5-D84D-326DD3D2FAA6}"/>
              </a:ext>
            </a:extLst>
          </p:cNvPr>
          <p:cNvSpPr txBox="1"/>
          <p:nvPr/>
        </p:nvSpPr>
        <p:spPr>
          <a:xfrm>
            <a:off x="220434" y="1053192"/>
            <a:ext cx="10197193" cy="646331"/>
          </a:xfrm>
          <a:prstGeom prst="rect">
            <a:avLst/>
          </a:prstGeom>
          <a:noFill/>
        </p:spPr>
        <p:txBody>
          <a:bodyPr wrap="square" rtlCol="0">
            <a:spAutoFit/>
          </a:bodyPr>
          <a:lstStyle/>
          <a:p>
            <a:r>
              <a:rPr lang="en-US" sz="1800" b="1" dirty="0">
                <a:solidFill>
                  <a:schemeClr val="tx2"/>
                </a:solidFill>
              </a:rPr>
              <a:t>We got an accuracy of 83.98%, which can be considered a good accuracy</a:t>
            </a:r>
          </a:p>
          <a:p>
            <a:pPr algn="l"/>
            <a:endParaRPr lang="en-US" dirty="0">
              <a:latin typeface="Sofia Pro Medium" panose="020B0000000000000000" pitchFamily="34" charset="0"/>
            </a:endParaRPr>
          </a:p>
        </p:txBody>
      </p:sp>
      <p:pic>
        <p:nvPicPr>
          <p:cNvPr id="5" name="Picture 4" descr="A screenshot of a computer">
            <a:extLst>
              <a:ext uri="{FF2B5EF4-FFF2-40B4-BE49-F238E27FC236}">
                <a16:creationId xmlns:a16="http://schemas.microsoft.com/office/drawing/2014/main" id="{08796D6F-AB1E-32E9-D9C2-B57479AAE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214" y="2033404"/>
            <a:ext cx="6486525" cy="4249510"/>
          </a:xfrm>
          <a:prstGeom prst="rect">
            <a:avLst/>
          </a:prstGeom>
        </p:spPr>
      </p:pic>
      <p:pic>
        <p:nvPicPr>
          <p:cNvPr id="2" name="Picture 1">
            <a:extLst>
              <a:ext uri="{FF2B5EF4-FFF2-40B4-BE49-F238E27FC236}">
                <a16:creationId xmlns:a16="http://schemas.microsoft.com/office/drawing/2014/main" id="{862F799C-9E40-4EEA-CDEF-9FA2BBC3C91B}"/>
              </a:ext>
            </a:extLst>
          </p:cNvPr>
          <p:cNvPicPr>
            <a:picLocks noChangeAspect="1"/>
          </p:cNvPicPr>
          <p:nvPr/>
        </p:nvPicPr>
        <p:blipFill>
          <a:blip r:embed="rId3"/>
          <a:stretch>
            <a:fillRect/>
          </a:stretch>
        </p:blipFill>
        <p:spPr>
          <a:xfrm>
            <a:off x="2410214" y="1431903"/>
            <a:ext cx="6400800" cy="429895"/>
          </a:xfrm>
          <a:prstGeom prst="rect">
            <a:avLst/>
          </a:prstGeom>
        </p:spPr>
      </p:pic>
    </p:spTree>
    <p:extLst>
      <p:ext uri="{BB962C8B-B14F-4D97-AF65-F5344CB8AC3E}">
        <p14:creationId xmlns:p14="http://schemas.microsoft.com/office/powerpoint/2010/main" val="1938182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Random Forest</a:t>
            </a:r>
          </a:p>
        </p:txBody>
      </p:sp>
      <p:sp>
        <p:nvSpPr>
          <p:cNvPr id="4" name="TextBox 3">
            <a:extLst>
              <a:ext uri="{FF2B5EF4-FFF2-40B4-BE49-F238E27FC236}">
                <a16:creationId xmlns:a16="http://schemas.microsoft.com/office/drawing/2014/main" id="{0A878D07-88F3-15D5-D84D-326DD3D2FAA6}"/>
              </a:ext>
            </a:extLst>
          </p:cNvPr>
          <p:cNvSpPr txBox="1"/>
          <p:nvPr/>
        </p:nvSpPr>
        <p:spPr>
          <a:xfrm>
            <a:off x="220434" y="1053192"/>
            <a:ext cx="10197193" cy="646331"/>
          </a:xfrm>
          <a:prstGeom prst="rect">
            <a:avLst/>
          </a:prstGeom>
          <a:noFill/>
        </p:spPr>
        <p:txBody>
          <a:bodyPr wrap="square" rtlCol="0">
            <a:spAutoFit/>
          </a:bodyPr>
          <a:lstStyle/>
          <a:p>
            <a:r>
              <a:rPr lang="en-US" sz="1800" b="1" dirty="0">
                <a:solidFill>
                  <a:schemeClr val="tx2"/>
                </a:solidFill>
              </a:rPr>
              <a:t>We got an accuracy of 83.53%, which can be considered a good accuracy</a:t>
            </a:r>
          </a:p>
          <a:p>
            <a:pPr algn="l"/>
            <a:endParaRPr lang="en-US" dirty="0">
              <a:latin typeface="Sofia Pro Medium" panose="020B0000000000000000" pitchFamily="34" charset="0"/>
            </a:endParaRPr>
          </a:p>
        </p:txBody>
      </p:sp>
      <p:pic>
        <p:nvPicPr>
          <p:cNvPr id="3" name="Picture 2">
            <a:extLst>
              <a:ext uri="{FF2B5EF4-FFF2-40B4-BE49-F238E27FC236}">
                <a16:creationId xmlns:a16="http://schemas.microsoft.com/office/drawing/2014/main" id="{40594FCB-B035-401F-03CB-DC825782A405}"/>
              </a:ext>
            </a:extLst>
          </p:cNvPr>
          <p:cNvPicPr>
            <a:picLocks noChangeAspect="1"/>
          </p:cNvPicPr>
          <p:nvPr/>
        </p:nvPicPr>
        <p:blipFill rotWithShape="1">
          <a:blip r:embed="rId2"/>
          <a:srcRect t="1" r="18611" b="7029"/>
          <a:stretch/>
        </p:blipFill>
        <p:spPr>
          <a:xfrm>
            <a:off x="2786800" y="1592525"/>
            <a:ext cx="5209535" cy="198953"/>
          </a:xfrm>
          <a:prstGeom prst="rect">
            <a:avLst/>
          </a:prstGeom>
        </p:spPr>
      </p:pic>
      <p:pic>
        <p:nvPicPr>
          <p:cNvPr id="7" name="Picture 6">
            <a:extLst>
              <a:ext uri="{FF2B5EF4-FFF2-40B4-BE49-F238E27FC236}">
                <a16:creationId xmlns:a16="http://schemas.microsoft.com/office/drawing/2014/main" id="{A0B98F0F-2CB9-DA99-4852-F91472EF4BB8}"/>
              </a:ext>
            </a:extLst>
          </p:cNvPr>
          <p:cNvPicPr>
            <a:picLocks noChangeAspect="1"/>
          </p:cNvPicPr>
          <p:nvPr/>
        </p:nvPicPr>
        <p:blipFill>
          <a:blip r:embed="rId3"/>
          <a:stretch>
            <a:fillRect/>
          </a:stretch>
        </p:blipFill>
        <p:spPr>
          <a:xfrm>
            <a:off x="2786800" y="2024074"/>
            <a:ext cx="5209534" cy="4302082"/>
          </a:xfrm>
          <a:prstGeom prst="rect">
            <a:avLst/>
          </a:prstGeom>
        </p:spPr>
      </p:pic>
    </p:spTree>
    <p:extLst>
      <p:ext uri="{BB962C8B-B14F-4D97-AF65-F5344CB8AC3E}">
        <p14:creationId xmlns:p14="http://schemas.microsoft.com/office/powerpoint/2010/main" val="2375271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Neural Networks</a:t>
            </a:r>
          </a:p>
        </p:txBody>
      </p:sp>
      <p:sp>
        <p:nvSpPr>
          <p:cNvPr id="4" name="TextBox 3">
            <a:extLst>
              <a:ext uri="{FF2B5EF4-FFF2-40B4-BE49-F238E27FC236}">
                <a16:creationId xmlns:a16="http://schemas.microsoft.com/office/drawing/2014/main" id="{0A878D07-88F3-15D5-D84D-326DD3D2FAA6}"/>
              </a:ext>
            </a:extLst>
          </p:cNvPr>
          <p:cNvSpPr txBox="1"/>
          <p:nvPr/>
        </p:nvSpPr>
        <p:spPr>
          <a:xfrm>
            <a:off x="220434" y="1053192"/>
            <a:ext cx="10197193" cy="646331"/>
          </a:xfrm>
          <a:prstGeom prst="rect">
            <a:avLst/>
          </a:prstGeom>
          <a:noFill/>
        </p:spPr>
        <p:txBody>
          <a:bodyPr wrap="square" rtlCol="0">
            <a:spAutoFit/>
          </a:bodyPr>
          <a:lstStyle/>
          <a:p>
            <a:r>
              <a:rPr lang="en-US" sz="1800" b="1" dirty="0">
                <a:solidFill>
                  <a:schemeClr val="tx2"/>
                </a:solidFill>
              </a:rPr>
              <a:t>We got an accuracy of 82.13%, which can be considered a good accuracy</a:t>
            </a:r>
          </a:p>
          <a:p>
            <a:pPr algn="l"/>
            <a:endParaRPr lang="en-US" dirty="0">
              <a:latin typeface="Sofia Pro Medium" panose="020B0000000000000000" pitchFamily="34" charset="0"/>
            </a:endParaRPr>
          </a:p>
        </p:txBody>
      </p:sp>
      <p:pic>
        <p:nvPicPr>
          <p:cNvPr id="2" name="Picture 1" descr="Table&#10;&#10;Description automatically generated with medium confidence">
            <a:extLst>
              <a:ext uri="{FF2B5EF4-FFF2-40B4-BE49-F238E27FC236}">
                <a16:creationId xmlns:a16="http://schemas.microsoft.com/office/drawing/2014/main" id="{CAFC432A-CA32-F39B-33BC-48C2DA5E9C0D}"/>
              </a:ext>
            </a:extLst>
          </p:cNvPr>
          <p:cNvPicPr>
            <a:picLocks noChangeAspect="1"/>
          </p:cNvPicPr>
          <p:nvPr/>
        </p:nvPicPr>
        <p:blipFill>
          <a:blip r:embed="rId2"/>
          <a:stretch>
            <a:fillRect/>
          </a:stretch>
        </p:blipFill>
        <p:spPr>
          <a:xfrm>
            <a:off x="2786799" y="1968771"/>
            <a:ext cx="5256189" cy="4447098"/>
          </a:xfrm>
          <a:prstGeom prst="rect">
            <a:avLst/>
          </a:prstGeom>
        </p:spPr>
      </p:pic>
      <p:pic>
        <p:nvPicPr>
          <p:cNvPr id="3" name="Picture 2">
            <a:extLst>
              <a:ext uri="{FF2B5EF4-FFF2-40B4-BE49-F238E27FC236}">
                <a16:creationId xmlns:a16="http://schemas.microsoft.com/office/drawing/2014/main" id="{E302A776-A755-F45C-44AD-7E3E25961431}"/>
              </a:ext>
            </a:extLst>
          </p:cNvPr>
          <p:cNvPicPr>
            <a:picLocks noChangeAspect="1"/>
          </p:cNvPicPr>
          <p:nvPr/>
        </p:nvPicPr>
        <p:blipFill rotWithShape="1">
          <a:blip r:embed="rId3"/>
          <a:srcRect r="17882" b="-10514"/>
          <a:stretch/>
        </p:blipFill>
        <p:spPr>
          <a:xfrm>
            <a:off x="2786799" y="1577285"/>
            <a:ext cx="5256189" cy="270176"/>
          </a:xfrm>
          <a:prstGeom prst="rect">
            <a:avLst/>
          </a:prstGeom>
        </p:spPr>
      </p:pic>
    </p:spTree>
    <p:extLst>
      <p:ext uri="{BB962C8B-B14F-4D97-AF65-F5344CB8AC3E}">
        <p14:creationId xmlns:p14="http://schemas.microsoft.com/office/powerpoint/2010/main" val="1348721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Ensemble Model</a:t>
            </a:r>
          </a:p>
        </p:txBody>
      </p:sp>
      <p:sp>
        <p:nvSpPr>
          <p:cNvPr id="4" name="TextBox 3">
            <a:extLst>
              <a:ext uri="{FF2B5EF4-FFF2-40B4-BE49-F238E27FC236}">
                <a16:creationId xmlns:a16="http://schemas.microsoft.com/office/drawing/2014/main" id="{0A878D07-88F3-15D5-D84D-326DD3D2FAA6}"/>
              </a:ext>
            </a:extLst>
          </p:cNvPr>
          <p:cNvSpPr txBox="1"/>
          <p:nvPr/>
        </p:nvSpPr>
        <p:spPr>
          <a:xfrm>
            <a:off x="220434" y="1053192"/>
            <a:ext cx="10197193" cy="923330"/>
          </a:xfrm>
          <a:prstGeom prst="rect">
            <a:avLst/>
          </a:prstGeom>
          <a:noFill/>
        </p:spPr>
        <p:txBody>
          <a:bodyPr wrap="square" rtlCol="0">
            <a:spAutoFit/>
          </a:bodyPr>
          <a:lstStyle/>
          <a:p>
            <a:r>
              <a:rPr lang="en-US" sz="1800" b="1" dirty="0">
                <a:solidFill>
                  <a:schemeClr val="tx2"/>
                </a:solidFill>
              </a:rPr>
              <a:t>We built an two ensemble models (averaging and weighted averaging) using Logistic Regression, KNN, Decision Tree, and Gradient Boosting </a:t>
            </a:r>
          </a:p>
          <a:p>
            <a:pPr algn="l"/>
            <a:endParaRPr lang="en-US" dirty="0">
              <a:latin typeface="Sofia Pro Medium" panose="020B0000000000000000" pitchFamily="34" charset="0"/>
            </a:endParaRPr>
          </a:p>
        </p:txBody>
      </p:sp>
      <p:pic>
        <p:nvPicPr>
          <p:cNvPr id="13" name="Picture 12">
            <a:extLst>
              <a:ext uri="{FF2B5EF4-FFF2-40B4-BE49-F238E27FC236}">
                <a16:creationId xmlns:a16="http://schemas.microsoft.com/office/drawing/2014/main" id="{987F5FD7-9C45-39BB-3DAF-2497A7F6727D}"/>
              </a:ext>
            </a:extLst>
          </p:cNvPr>
          <p:cNvPicPr>
            <a:picLocks noChangeAspect="1"/>
          </p:cNvPicPr>
          <p:nvPr/>
        </p:nvPicPr>
        <p:blipFill>
          <a:blip r:embed="rId2"/>
          <a:stretch>
            <a:fillRect/>
          </a:stretch>
        </p:blipFill>
        <p:spPr>
          <a:xfrm>
            <a:off x="6474084" y="2427555"/>
            <a:ext cx="3836242" cy="3672245"/>
          </a:xfrm>
          <a:prstGeom prst="rect">
            <a:avLst/>
          </a:prstGeom>
        </p:spPr>
      </p:pic>
      <p:sp>
        <p:nvSpPr>
          <p:cNvPr id="14" name="TextBox 13">
            <a:extLst>
              <a:ext uri="{FF2B5EF4-FFF2-40B4-BE49-F238E27FC236}">
                <a16:creationId xmlns:a16="http://schemas.microsoft.com/office/drawing/2014/main" id="{8980494D-CC02-8AE1-5C36-DDF23F1B7C71}"/>
              </a:ext>
            </a:extLst>
          </p:cNvPr>
          <p:cNvSpPr txBox="1"/>
          <p:nvPr/>
        </p:nvSpPr>
        <p:spPr>
          <a:xfrm>
            <a:off x="6366783" y="2058222"/>
            <a:ext cx="3836242" cy="369332"/>
          </a:xfrm>
          <a:prstGeom prst="rect">
            <a:avLst/>
          </a:prstGeom>
          <a:noFill/>
        </p:spPr>
        <p:txBody>
          <a:bodyPr wrap="square" rtlCol="0">
            <a:spAutoFit/>
          </a:bodyPr>
          <a:lstStyle/>
          <a:p>
            <a:pPr algn="l"/>
            <a:r>
              <a:rPr lang="en-IN" dirty="0">
                <a:latin typeface="Sofia Pro Medium" panose="020B0000000000000000" pitchFamily="34" charset="0"/>
              </a:rPr>
              <a:t>Weighted Averaging</a:t>
            </a:r>
          </a:p>
        </p:txBody>
      </p:sp>
      <p:pic>
        <p:nvPicPr>
          <p:cNvPr id="16" name="Picture 15">
            <a:extLst>
              <a:ext uri="{FF2B5EF4-FFF2-40B4-BE49-F238E27FC236}">
                <a16:creationId xmlns:a16="http://schemas.microsoft.com/office/drawing/2014/main" id="{55CE661A-10DE-519A-D7A2-032477F32248}"/>
              </a:ext>
            </a:extLst>
          </p:cNvPr>
          <p:cNvPicPr>
            <a:picLocks noChangeAspect="1"/>
          </p:cNvPicPr>
          <p:nvPr/>
        </p:nvPicPr>
        <p:blipFill>
          <a:blip r:embed="rId3"/>
          <a:stretch>
            <a:fillRect/>
          </a:stretch>
        </p:blipFill>
        <p:spPr>
          <a:xfrm>
            <a:off x="455550" y="2427554"/>
            <a:ext cx="3668582" cy="3672246"/>
          </a:xfrm>
          <a:prstGeom prst="rect">
            <a:avLst/>
          </a:prstGeom>
        </p:spPr>
      </p:pic>
      <p:sp>
        <p:nvSpPr>
          <p:cNvPr id="19" name="TextBox 18">
            <a:extLst>
              <a:ext uri="{FF2B5EF4-FFF2-40B4-BE49-F238E27FC236}">
                <a16:creationId xmlns:a16="http://schemas.microsoft.com/office/drawing/2014/main" id="{580DE1A9-4651-DFD9-F158-212287C9AD09}"/>
              </a:ext>
            </a:extLst>
          </p:cNvPr>
          <p:cNvSpPr txBox="1"/>
          <p:nvPr/>
        </p:nvSpPr>
        <p:spPr>
          <a:xfrm>
            <a:off x="371720" y="2020913"/>
            <a:ext cx="3836242" cy="369332"/>
          </a:xfrm>
          <a:prstGeom prst="rect">
            <a:avLst/>
          </a:prstGeom>
          <a:noFill/>
        </p:spPr>
        <p:txBody>
          <a:bodyPr wrap="square" rtlCol="0">
            <a:spAutoFit/>
          </a:bodyPr>
          <a:lstStyle/>
          <a:p>
            <a:pPr algn="l"/>
            <a:r>
              <a:rPr lang="en-IN" dirty="0">
                <a:latin typeface="Sofia Pro Medium" panose="020B0000000000000000" pitchFamily="34" charset="0"/>
              </a:rPr>
              <a:t>Averaging</a:t>
            </a:r>
          </a:p>
        </p:txBody>
      </p:sp>
    </p:spTree>
    <p:extLst>
      <p:ext uri="{BB962C8B-B14F-4D97-AF65-F5344CB8AC3E}">
        <p14:creationId xmlns:p14="http://schemas.microsoft.com/office/powerpoint/2010/main" val="3941893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01430" y="143867"/>
            <a:ext cx="653828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Model Comparison</a:t>
            </a:r>
          </a:p>
        </p:txBody>
      </p:sp>
      <p:graphicFrame>
        <p:nvGraphicFramePr>
          <p:cNvPr id="3" name="Table 2">
            <a:extLst>
              <a:ext uri="{FF2B5EF4-FFF2-40B4-BE49-F238E27FC236}">
                <a16:creationId xmlns:a16="http://schemas.microsoft.com/office/drawing/2014/main" id="{AF1E0560-85E0-394F-85EE-53691902E7D1}"/>
              </a:ext>
            </a:extLst>
          </p:cNvPr>
          <p:cNvGraphicFramePr>
            <a:graphicFrameLocks noGrp="1"/>
          </p:cNvGraphicFramePr>
          <p:nvPr>
            <p:extLst>
              <p:ext uri="{D42A27DB-BD31-4B8C-83A1-F6EECF244321}">
                <p14:modId xmlns:p14="http://schemas.microsoft.com/office/powerpoint/2010/main" val="895680911"/>
              </p:ext>
            </p:extLst>
          </p:nvPr>
        </p:nvGraphicFramePr>
        <p:xfrm>
          <a:off x="671209" y="1231212"/>
          <a:ext cx="10612877" cy="4640091"/>
        </p:xfrm>
        <a:graphic>
          <a:graphicData uri="http://schemas.openxmlformats.org/drawingml/2006/table">
            <a:tbl>
              <a:tblPr firstRow="1" firstCol="1" bandRow="1">
                <a:tableStyleId>{5C22544A-7EE6-4342-B048-85BDC9FD1C3A}</a:tableStyleId>
              </a:tblPr>
              <a:tblGrid>
                <a:gridCol w="3536923">
                  <a:extLst>
                    <a:ext uri="{9D8B030D-6E8A-4147-A177-3AD203B41FA5}">
                      <a16:colId xmlns:a16="http://schemas.microsoft.com/office/drawing/2014/main" val="1918877762"/>
                    </a:ext>
                  </a:extLst>
                </a:gridCol>
                <a:gridCol w="3537977">
                  <a:extLst>
                    <a:ext uri="{9D8B030D-6E8A-4147-A177-3AD203B41FA5}">
                      <a16:colId xmlns:a16="http://schemas.microsoft.com/office/drawing/2014/main" val="2211830263"/>
                    </a:ext>
                  </a:extLst>
                </a:gridCol>
                <a:gridCol w="3537977">
                  <a:extLst>
                    <a:ext uri="{9D8B030D-6E8A-4147-A177-3AD203B41FA5}">
                      <a16:colId xmlns:a16="http://schemas.microsoft.com/office/drawing/2014/main" val="2814290383"/>
                    </a:ext>
                  </a:extLst>
                </a:gridCol>
              </a:tblGrid>
              <a:tr h="783453">
                <a:tc>
                  <a:txBody>
                    <a:bodyPr/>
                    <a:lstStyle/>
                    <a:p>
                      <a:pPr marL="457200" algn="just">
                        <a:lnSpc>
                          <a:spcPct val="107000"/>
                        </a:lnSpc>
                      </a:pPr>
                      <a:r>
                        <a:rPr lang="en-US" sz="1200" u="sng" dirty="0">
                          <a:effectLst/>
                        </a:rPr>
                        <a:t>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dirty="0">
                          <a:effectLst/>
                        </a:rPr>
                        <a:t>Accuracy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Area Under Curve(AUC)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0795249"/>
                  </a:ext>
                </a:extLst>
              </a:tr>
              <a:tr h="381622">
                <a:tc>
                  <a:txBody>
                    <a:bodyPr/>
                    <a:lstStyle/>
                    <a:p>
                      <a:pPr marL="457200" algn="just">
                        <a:lnSpc>
                          <a:spcPct val="107000"/>
                        </a:lnSpc>
                      </a:pPr>
                      <a:r>
                        <a:rPr lang="en-US" sz="1200">
                          <a:effectLst/>
                        </a:rPr>
                        <a:t>Logistic Regression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a:effectLst/>
                        </a:rPr>
                        <a:t>73.14%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72.03%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8892636"/>
                  </a:ext>
                </a:extLst>
              </a:tr>
              <a:tr h="783453">
                <a:tc>
                  <a:txBody>
                    <a:bodyPr/>
                    <a:lstStyle/>
                    <a:p>
                      <a:pPr marL="457200" algn="just">
                        <a:lnSpc>
                          <a:spcPct val="107000"/>
                        </a:lnSpc>
                      </a:pPr>
                      <a:r>
                        <a:rPr lang="en-US" sz="1200">
                          <a:effectLst/>
                        </a:rPr>
                        <a:t>Support Vector Machines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dirty="0">
                          <a:effectLst/>
                        </a:rPr>
                        <a:t>79.12%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86.00%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6581936"/>
                  </a:ext>
                </a:extLst>
              </a:tr>
              <a:tr h="783453">
                <a:tc>
                  <a:txBody>
                    <a:bodyPr/>
                    <a:lstStyle/>
                    <a:p>
                      <a:pPr marL="457200" algn="just">
                        <a:lnSpc>
                          <a:spcPct val="107000"/>
                        </a:lnSpc>
                      </a:pPr>
                      <a:r>
                        <a:rPr lang="en-US" sz="1200">
                          <a:effectLst/>
                        </a:rPr>
                        <a:t>K – Nearest Neighbour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a:effectLst/>
                        </a:rPr>
                        <a:t>80.07%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85.81%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0436883"/>
                  </a:ext>
                </a:extLst>
              </a:tr>
              <a:tr h="381622">
                <a:tc>
                  <a:txBody>
                    <a:bodyPr/>
                    <a:lstStyle/>
                    <a:p>
                      <a:pPr marL="457200" algn="just">
                        <a:lnSpc>
                          <a:spcPct val="107000"/>
                        </a:lnSpc>
                      </a:pPr>
                      <a:r>
                        <a:rPr lang="en-US" sz="1200">
                          <a:effectLst/>
                        </a:rPr>
                        <a:t>Gradient Boosting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a:effectLst/>
                        </a:rPr>
                        <a:t>83.92%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91.47%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1509901"/>
                  </a:ext>
                </a:extLst>
              </a:tr>
              <a:tr h="381622">
                <a:tc>
                  <a:txBody>
                    <a:bodyPr/>
                    <a:lstStyle/>
                    <a:p>
                      <a:pPr marL="457200" algn="just">
                        <a:lnSpc>
                          <a:spcPct val="107000"/>
                        </a:lnSpc>
                      </a:pPr>
                      <a:r>
                        <a:rPr lang="en-US" sz="1200">
                          <a:effectLst/>
                        </a:rPr>
                        <a:t>Decision Tree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dirty="0">
                          <a:effectLst/>
                        </a:rPr>
                        <a:t>82.69%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85.43%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486470"/>
                  </a:ext>
                </a:extLst>
              </a:tr>
              <a:tr h="381622">
                <a:tc>
                  <a:txBody>
                    <a:bodyPr/>
                    <a:lstStyle/>
                    <a:p>
                      <a:pPr marL="457200" algn="just">
                        <a:lnSpc>
                          <a:spcPct val="107000"/>
                        </a:lnSpc>
                      </a:pPr>
                      <a:r>
                        <a:rPr lang="en-US" sz="1200">
                          <a:effectLst/>
                        </a:rPr>
                        <a:t>Random Forest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a:effectLst/>
                        </a:rPr>
                        <a:t>83.53%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90.90%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5713757"/>
                  </a:ext>
                </a:extLst>
              </a:tr>
              <a:tr h="381622">
                <a:tc>
                  <a:txBody>
                    <a:bodyPr/>
                    <a:lstStyle/>
                    <a:p>
                      <a:pPr marL="457200" algn="just">
                        <a:lnSpc>
                          <a:spcPct val="107000"/>
                        </a:lnSpc>
                      </a:pPr>
                      <a:r>
                        <a:rPr lang="en-US" sz="1200">
                          <a:effectLst/>
                        </a:rPr>
                        <a:t>Neural Networks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a:effectLst/>
                        </a:rPr>
                        <a:t>82.13%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89.91%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2976050"/>
                  </a:ext>
                </a:extLst>
              </a:tr>
              <a:tr h="381622">
                <a:tc>
                  <a:txBody>
                    <a:bodyPr/>
                    <a:lstStyle/>
                    <a:p>
                      <a:pPr marL="457200" algn="just">
                        <a:lnSpc>
                          <a:spcPct val="107000"/>
                        </a:lnSpc>
                      </a:pPr>
                      <a:r>
                        <a:rPr lang="en-US" sz="1200">
                          <a:effectLst/>
                        </a:rPr>
                        <a:t>Ensemble Model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pPr>
                      <a:r>
                        <a:rPr lang="en-US" sz="1200">
                          <a:effectLst/>
                        </a:rPr>
                        <a:t>79.51%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800"/>
                        </a:spcAft>
                      </a:pPr>
                      <a:r>
                        <a:rPr lang="en-US" sz="1200" dirty="0">
                          <a:effectLst/>
                        </a:rPr>
                        <a:t>89.12%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0221538"/>
                  </a:ext>
                </a:extLst>
              </a:tr>
            </a:tbl>
          </a:graphicData>
        </a:graphic>
      </p:graphicFrame>
    </p:spTree>
    <p:extLst>
      <p:ext uri="{BB962C8B-B14F-4D97-AF65-F5344CB8AC3E}">
        <p14:creationId xmlns:p14="http://schemas.microsoft.com/office/powerpoint/2010/main" val="3555121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54696" y="126112"/>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Key</a:t>
            </a:r>
            <a:r>
              <a:rPr lang="en-US" sz="3200" dirty="0">
                <a:solidFill>
                  <a:srgbClr val="0539A6"/>
                </a:solidFill>
                <a:latin typeface="Century Gothic" charset="0"/>
              </a:rPr>
              <a:t> </a:t>
            </a:r>
            <a:r>
              <a:rPr lang="en-US" sz="3200" b="1" dirty="0">
                <a:solidFill>
                  <a:schemeClr val="accent2"/>
                </a:solidFill>
                <a:latin typeface="Arial" panose="020B0604020202020204" pitchFamily="34" charset="0"/>
                <a:ea typeface="+mj-ea"/>
                <a:cs typeface="+mj-cs"/>
              </a:rPr>
              <a:t>Takeaways</a:t>
            </a:r>
          </a:p>
        </p:txBody>
      </p:sp>
      <p:sp>
        <p:nvSpPr>
          <p:cNvPr id="3" name="TextBox 2">
            <a:extLst>
              <a:ext uri="{FF2B5EF4-FFF2-40B4-BE49-F238E27FC236}">
                <a16:creationId xmlns:a16="http://schemas.microsoft.com/office/drawing/2014/main" id="{7B5547F5-0F1F-E23D-DC96-34EC97B744A8}"/>
              </a:ext>
            </a:extLst>
          </p:cNvPr>
          <p:cNvSpPr txBox="1"/>
          <p:nvPr/>
        </p:nvSpPr>
        <p:spPr>
          <a:xfrm>
            <a:off x="496062" y="920517"/>
            <a:ext cx="10193274" cy="4739759"/>
          </a:xfrm>
          <a:prstGeom prst="rect">
            <a:avLst/>
          </a:prstGeom>
          <a:noFill/>
        </p:spPr>
        <p:txBody>
          <a:bodyPr wrap="square">
            <a:spAutoFit/>
          </a:bodyPr>
          <a:lstStyle/>
          <a:p>
            <a:r>
              <a:rPr lang="en-US" sz="2000" b="1" dirty="0">
                <a:solidFill>
                  <a:schemeClr val="tx2"/>
                </a:solidFill>
              </a:rPr>
              <a:t>It was found that the variables that mattered the most in the potential buyers are (In descending order) :</a:t>
            </a:r>
          </a:p>
          <a:p>
            <a:endParaRPr lang="en-US" sz="2000" b="1" dirty="0">
              <a:solidFill>
                <a:schemeClr val="tx2"/>
              </a:solidFill>
            </a:endParaRPr>
          </a:p>
          <a:p>
            <a:r>
              <a:rPr lang="en-US" sz="2000" b="1" dirty="0">
                <a:solidFill>
                  <a:schemeClr val="tx2"/>
                </a:solidFill>
              </a:rPr>
              <a:t>1. The total time spend on the Website.</a:t>
            </a:r>
          </a:p>
          <a:p>
            <a:r>
              <a:rPr lang="en-US" sz="2000" b="1" dirty="0">
                <a:solidFill>
                  <a:schemeClr val="tx2"/>
                </a:solidFill>
              </a:rPr>
              <a:t>2. Total number of visits.</a:t>
            </a:r>
          </a:p>
          <a:p>
            <a:r>
              <a:rPr lang="en-US" sz="2000" b="1" dirty="0">
                <a:solidFill>
                  <a:schemeClr val="tx2"/>
                </a:solidFill>
              </a:rPr>
              <a:t>3. When the lead source was:</a:t>
            </a:r>
          </a:p>
          <a:p>
            <a:r>
              <a:rPr lang="en-US" sz="2000" b="1" dirty="0">
                <a:solidFill>
                  <a:schemeClr val="tx2"/>
                </a:solidFill>
              </a:rPr>
              <a:t>	a. Google</a:t>
            </a:r>
          </a:p>
          <a:p>
            <a:r>
              <a:rPr lang="en-US" sz="2000" b="1" dirty="0">
                <a:solidFill>
                  <a:schemeClr val="tx2"/>
                </a:solidFill>
              </a:rPr>
              <a:t>	b. Direct traffic</a:t>
            </a:r>
          </a:p>
          <a:p>
            <a:r>
              <a:rPr lang="en-US" sz="2000" b="1" dirty="0">
                <a:solidFill>
                  <a:schemeClr val="tx2"/>
                </a:solidFill>
              </a:rPr>
              <a:t>	c. Organic search</a:t>
            </a:r>
          </a:p>
          <a:p>
            <a:r>
              <a:rPr lang="en-US" sz="2000" b="1" dirty="0">
                <a:solidFill>
                  <a:schemeClr val="tx2"/>
                </a:solidFill>
              </a:rPr>
              <a:t>	d. Welingak website</a:t>
            </a:r>
          </a:p>
          <a:p>
            <a:r>
              <a:rPr lang="en-US" sz="2000" b="1" dirty="0">
                <a:solidFill>
                  <a:schemeClr val="tx2"/>
                </a:solidFill>
              </a:rPr>
              <a:t>	4. When the last activity was:</a:t>
            </a:r>
          </a:p>
          <a:p>
            <a:r>
              <a:rPr lang="en-US" sz="2000" b="1" dirty="0">
                <a:solidFill>
                  <a:schemeClr val="tx2"/>
                </a:solidFill>
              </a:rPr>
              <a:t>	a. SMS</a:t>
            </a:r>
          </a:p>
          <a:p>
            <a:r>
              <a:rPr lang="en-US" sz="2000" b="1" dirty="0">
                <a:solidFill>
                  <a:schemeClr val="tx2"/>
                </a:solidFill>
              </a:rPr>
              <a:t>	b. Olark chat conversation</a:t>
            </a:r>
          </a:p>
          <a:p>
            <a:r>
              <a:rPr lang="en-US" sz="2000" b="1" dirty="0">
                <a:solidFill>
                  <a:schemeClr val="tx2"/>
                </a:solidFill>
              </a:rPr>
              <a:t>5. When the lead origin is Lead add format. </a:t>
            </a:r>
          </a:p>
          <a:p>
            <a:r>
              <a:rPr lang="en-US" sz="2000" b="1" dirty="0">
                <a:solidFill>
                  <a:schemeClr val="tx2"/>
                </a:solidFill>
              </a:rPr>
              <a:t>6. When their current occupation is as a working professional.</a:t>
            </a:r>
          </a:p>
        </p:txBody>
      </p:sp>
    </p:spTree>
    <p:extLst>
      <p:ext uri="{BB962C8B-B14F-4D97-AF65-F5344CB8AC3E}">
        <p14:creationId xmlns:p14="http://schemas.microsoft.com/office/powerpoint/2010/main" val="3543980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252984" y="534924"/>
            <a:ext cx="11430000" cy="443198"/>
          </a:xfrm>
        </p:spPr>
        <p:txBody>
          <a:bodyPr/>
          <a:lstStyle/>
          <a:p>
            <a:r>
              <a:rPr lang="en-US" sz="3200" dirty="0">
                <a:solidFill>
                  <a:schemeClr val="accent2"/>
                </a:solidFill>
              </a:rPr>
              <a:t>Potential impact on society/business/organization</a:t>
            </a:r>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252984" y="1394460"/>
            <a:ext cx="10449296" cy="3927348"/>
          </a:xfrm>
        </p:spPr>
        <p:txBody>
          <a:bodyPr/>
          <a:lstStyle/>
          <a:p>
            <a:pPr marL="342900" indent="-342900">
              <a:buFont typeface="Arial" panose="020B0604020202020204" pitchFamily="34" charset="0"/>
              <a:buChar char="•"/>
            </a:pPr>
            <a:r>
              <a:rPr lang="en-US" dirty="0">
                <a:solidFill>
                  <a:schemeClr val="tx2"/>
                </a:solidFill>
                <a:latin typeface="+mn-lt"/>
              </a:rPr>
              <a:t>To increase the conversion rate, ABC Education only needs to focus on the most likely potential clients first. They don't need to make many modifications to their current workflow. </a:t>
            </a:r>
          </a:p>
          <a:p>
            <a:pPr marL="342900" indent="-342900">
              <a:buFont typeface="Arial" panose="020B0604020202020204" pitchFamily="34" charset="0"/>
              <a:buChar char="•"/>
            </a:pPr>
            <a:r>
              <a:rPr lang="en-US" dirty="0">
                <a:solidFill>
                  <a:schemeClr val="tx2"/>
                </a:solidFill>
                <a:latin typeface="+mn-lt"/>
              </a:rPr>
              <a:t>As we will give the company all the necessary information on which potential customers to prioritize, they can operate within their current capacity without needing any additional resources.</a:t>
            </a:r>
          </a:p>
          <a:p>
            <a:pPr marL="342900" indent="-342900">
              <a:buFont typeface="Arial" panose="020B0604020202020204" pitchFamily="34" charset="0"/>
              <a:buChar char="•"/>
            </a:pPr>
            <a:r>
              <a:rPr lang="en-US" dirty="0">
                <a:solidFill>
                  <a:schemeClr val="tx2"/>
                </a:solidFill>
                <a:latin typeface="+mn-lt"/>
              </a:rPr>
              <a:t>By altering the model, it is possible to include any attribute changes and keep the model functioning effectively in the face of future modifications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9761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25270-08E8-4221-B72E-1B66545CEBF4}"/>
              </a:ext>
            </a:extLst>
          </p:cNvPr>
          <p:cNvSpPr>
            <a:spLocks noGrp="1"/>
          </p:cNvSpPr>
          <p:nvPr>
            <p:ph type="title"/>
          </p:nvPr>
        </p:nvSpPr>
        <p:spPr>
          <a:xfrm>
            <a:off x="3985256" y="3169030"/>
            <a:ext cx="4156364" cy="740844"/>
          </a:xfrm>
        </p:spPr>
        <p:txBody>
          <a:bodyPr/>
          <a:lstStyle/>
          <a:p>
            <a:r>
              <a:rPr lang="en-US" dirty="0"/>
              <a:t>Questions</a:t>
            </a:r>
          </a:p>
        </p:txBody>
      </p:sp>
    </p:spTree>
    <p:extLst>
      <p:ext uri="{BB962C8B-B14F-4D97-AF65-F5344CB8AC3E}">
        <p14:creationId xmlns:p14="http://schemas.microsoft.com/office/powerpoint/2010/main" val="4139729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4194575" y="2645470"/>
            <a:ext cx="4156364" cy="1479508"/>
          </a:xfrm>
        </p:spPr>
        <p:txBody>
          <a:bodyPr/>
          <a:lstStyle/>
          <a:p>
            <a:r>
              <a:rPr lang="en-US"/>
              <a:t>Thank You! </a:t>
            </a:r>
          </a:p>
        </p:txBody>
      </p:sp>
    </p:spTree>
    <p:extLst>
      <p:ext uri="{BB962C8B-B14F-4D97-AF65-F5344CB8AC3E}">
        <p14:creationId xmlns:p14="http://schemas.microsoft.com/office/powerpoint/2010/main" val="103122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D73B-EAFC-7081-6203-9DB08D7E0AA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F5D939E-C479-FB04-202F-1DF5E4FDE77E}"/>
              </a:ext>
            </a:extLst>
          </p:cNvPr>
          <p:cNvSpPr>
            <a:spLocks noGrp="1"/>
          </p:cNvSpPr>
          <p:nvPr>
            <p:ph idx="1"/>
          </p:nvPr>
        </p:nvSpPr>
        <p:spPr/>
        <p:txBody>
          <a:bodyPr/>
          <a:lstStyle/>
          <a:p>
            <a:pPr marL="342900" indent="-342900">
              <a:buFont typeface="Arial" panose="020B0604020202020204" pitchFamily="34" charset="0"/>
              <a:buChar char="•"/>
            </a:pPr>
            <a:r>
              <a:rPr lang="en-US" dirty="0"/>
              <a:t>Data Exploration</a:t>
            </a:r>
          </a:p>
          <a:p>
            <a:pPr marL="342900" indent="-342900">
              <a:buFont typeface="Arial" panose="020B0604020202020204" pitchFamily="34" charset="0"/>
              <a:buChar char="•"/>
            </a:pPr>
            <a:r>
              <a:rPr lang="en-US" dirty="0"/>
              <a:t>Data Preprocessing </a:t>
            </a:r>
          </a:p>
          <a:p>
            <a:pPr marL="342900" indent="-342900">
              <a:buFont typeface="Arial" panose="020B0604020202020204" pitchFamily="34" charset="0"/>
              <a:buChar char="•"/>
            </a:pPr>
            <a:r>
              <a:rPr lang="en-US" dirty="0"/>
              <a:t>Feature Engineering</a:t>
            </a:r>
          </a:p>
          <a:p>
            <a:pPr marL="342900" indent="-342900">
              <a:buFont typeface="Arial" panose="020B0604020202020204" pitchFamily="34" charset="0"/>
              <a:buChar char="•"/>
            </a:pPr>
            <a:r>
              <a:rPr lang="en-US" dirty="0"/>
              <a:t>Model Training and Validation</a:t>
            </a:r>
          </a:p>
          <a:p>
            <a:pPr marL="342900" indent="-342900">
              <a:buFont typeface="Arial" panose="020B0604020202020204" pitchFamily="34" charset="0"/>
              <a:buChar char="•"/>
            </a:pPr>
            <a:r>
              <a:rPr lang="en-US" dirty="0"/>
              <a:t>Result</a:t>
            </a:r>
          </a:p>
        </p:txBody>
      </p:sp>
    </p:spTree>
    <p:extLst>
      <p:ext uri="{BB962C8B-B14F-4D97-AF65-F5344CB8AC3E}">
        <p14:creationId xmlns:p14="http://schemas.microsoft.com/office/powerpoint/2010/main" val="87018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884672" y="2302957"/>
            <a:ext cx="4783840" cy="2252085"/>
          </a:xfrm>
        </p:spPr>
        <p:txBody>
          <a:bodyPr/>
          <a:lstStyle/>
          <a:p>
            <a:r>
              <a:rPr lang="en-US" dirty="0"/>
              <a:t>Exploratory Data Analysis </a:t>
            </a:r>
          </a:p>
        </p:txBody>
      </p:sp>
    </p:spTree>
    <p:extLst>
      <p:ext uri="{BB962C8B-B14F-4D97-AF65-F5344CB8AC3E}">
        <p14:creationId xmlns:p14="http://schemas.microsoft.com/office/powerpoint/2010/main" val="370904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09762FC-2323-417F-A330-13F0E4181022}"/>
              </a:ext>
            </a:extLst>
          </p:cNvPr>
          <p:cNvGraphicFramePr>
            <a:graphicFrameLocks noGrp="1"/>
          </p:cNvGraphicFramePr>
          <p:nvPr>
            <p:ph idx="1"/>
            <p:extLst>
              <p:ext uri="{D42A27DB-BD31-4B8C-83A1-F6EECF244321}">
                <p14:modId xmlns:p14="http://schemas.microsoft.com/office/powerpoint/2010/main" val="410153607"/>
              </p:ext>
            </p:extLst>
          </p:nvPr>
        </p:nvGraphicFramePr>
        <p:xfrm>
          <a:off x="675827" y="1769455"/>
          <a:ext cx="2055910" cy="1097280"/>
        </p:xfrm>
        <a:graphic>
          <a:graphicData uri="http://schemas.openxmlformats.org/drawingml/2006/table">
            <a:tbl>
              <a:tblPr firstRow="1" bandRow="1">
                <a:tableStyleId>{5C22544A-7EE6-4342-B048-85BDC9FD1C3A}</a:tableStyleId>
              </a:tblPr>
              <a:tblGrid>
                <a:gridCol w="1316480">
                  <a:extLst>
                    <a:ext uri="{9D8B030D-6E8A-4147-A177-3AD203B41FA5}">
                      <a16:colId xmlns:a16="http://schemas.microsoft.com/office/drawing/2014/main" val="3633819855"/>
                    </a:ext>
                  </a:extLst>
                </a:gridCol>
                <a:gridCol w="739430">
                  <a:extLst>
                    <a:ext uri="{9D8B030D-6E8A-4147-A177-3AD203B41FA5}">
                      <a16:colId xmlns:a16="http://schemas.microsoft.com/office/drawing/2014/main" val="173605856"/>
                    </a:ext>
                  </a:extLst>
                </a:gridCol>
              </a:tblGrid>
              <a:tr h="311843">
                <a:tc>
                  <a:txBody>
                    <a:bodyPr/>
                    <a:lstStyle/>
                    <a:p>
                      <a:r>
                        <a:rPr lang="en-US" sz="1800" b="1" kern="1200" dirty="0">
                          <a:solidFill>
                            <a:schemeClr val="lt1"/>
                          </a:solidFill>
                          <a:latin typeface="+mn-lt"/>
                          <a:ea typeface="+mn-ea"/>
                          <a:cs typeface="+mn-cs"/>
                        </a:rPr>
                        <a:t>data</a:t>
                      </a:r>
                    </a:p>
                  </a:txBody>
                  <a:tcPr/>
                </a:tc>
                <a:tc>
                  <a:txBody>
                    <a:bodyPr/>
                    <a:lstStyle/>
                    <a:p>
                      <a:endParaRPr lang="en-US" sz="1800" b="1" kern="1200" dirty="0">
                        <a:solidFill>
                          <a:srgbClr val="000000"/>
                        </a:solidFill>
                        <a:latin typeface="+mn-lt"/>
                        <a:ea typeface="+mn-ea"/>
                        <a:cs typeface="+mn-cs"/>
                      </a:endParaRPr>
                    </a:p>
                  </a:txBody>
                  <a:tcPr/>
                </a:tc>
                <a:extLst>
                  <a:ext uri="{0D108BD9-81ED-4DB2-BD59-A6C34878D82A}">
                    <a16:rowId xmlns:a16="http://schemas.microsoft.com/office/drawing/2014/main" val="4079364857"/>
                  </a:ext>
                </a:extLst>
              </a:tr>
              <a:tr h="311843">
                <a:tc>
                  <a:txBody>
                    <a:bodyPr/>
                    <a:lstStyle/>
                    <a:p>
                      <a:r>
                        <a:rPr lang="en-US" dirty="0">
                          <a:solidFill>
                            <a:srgbClr val="000000"/>
                          </a:solidFill>
                        </a:rPr>
                        <a:t>Rows</a:t>
                      </a:r>
                    </a:p>
                  </a:txBody>
                  <a:tcPr/>
                </a:tc>
                <a:tc>
                  <a:txBody>
                    <a:bodyPr/>
                    <a:lstStyle/>
                    <a:p>
                      <a:r>
                        <a:rPr lang="en-US" dirty="0">
                          <a:solidFill>
                            <a:srgbClr val="000000"/>
                          </a:solidFill>
                        </a:rPr>
                        <a:t>9240</a:t>
                      </a:r>
                    </a:p>
                  </a:txBody>
                  <a:tcPr/>
                </a:tc>
                <a:extLst>
                  <a:ext uri="{0D108BD9-81ED-4DB2-BD59-A6C34878D82A}">
                    <a16:rowId xmlns:a16="http://schemas.microsoft.com/office/drawing/2014/main" val="1980943138"/>
                  </a:ext>
                </a:extLst>
              </a:tr>
              <a:tr h="311843">
                <a:tc>
                  <a:txBody>
                    <a:bodyPr/>
                    <a:lstStyle/>
                    <a:p>
                      <a:r>
                        <a:rPr lang="en-US" dirty="0">
                          <a:solidFill>
                            <a:srgbClr val="000000"/>
                          </a:solidFill>
                        </a:rPr>
                        <a:t>Columns</a:t>
                      </a:r>
                    </a:p>
                  </a:txBody>
                  <a:tcPr/>
                </a:tc>
                <a:tc>
                  <a:txBody>
                    <a:bodyPr/>
                    <a:lstStyle/>
                    <a:p>
                      <a:r>
                        <a:rPr lang="en-US" dirty="0">
                          <a:solidFill>
                            <a:srgbClr val="000000"/>
                          </a:solidFill>
                        </a:rPr>
                        <a:t>37</a:t>
                      </a:r>
                    </a:p>
                  </a:txBody>
                  <a:tcPr/>
                </a:tc>
                <a:extLst>
                  <a:ext uri="{0D108BD9-81ED-4DB2-BD59-A6C34878D82A}">
                    <a16:rowId xmlns:a16="http://schemas.microsoft.com/office/drawing/2014/main" val="1284071436"/>
                  </a:ext>
                </a:extLst>
              </a:tr>
            </a:tbl>
          </a:graphicData>
        </a:graphic>
      </p:graphicFrame>
      <p:sp>
        <p:nvSpPr>
          <p:cNvPr id="11" name="TextBox 10">
            <a:extLst>
              <a:ext uri="{FF2B5EF4-FFF2-40B4-BE49-F238E27FC236}">
                <a16:creationId xmlns:a16="http://schemas.microsoft.com/office/drawing/2014/main" id="{833828FD-B8A3-BD01-9BD2-554ED5FA3F12}"/>
              </a:ext>
            </a:extLst>
          </p:cNvPr>
          <p:cNvSpPr txBox="1"/>
          <p:nvPr/>
        </p:nvSpPr>
        <p:spPr>
          <a:xfrm>
            <a:off x="198087" y="113302"/>
            <a:ext cx="6538281" cy="584775"/>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Dataset</a:t>
            </a:r>
            <a:r>
              <a:rPr lang="en-US" dirty="0"/>
              <a:t> </a:t>
            </a:r>
            <a:r>
              <a:rPr lang="en-US" sz="3200" b="1" dirty="0">
                <a:solidFill>
                  <a:schemeClr val="accent2"/>
                </a:solidFill>
                <a:latin typeface="Arial" panose="020B0604020202020204" pitchFamily="34" charset="0"/>
                <a:ea typeface="+mj-ea"/>
                <a:cs typeface="+mj-cs"/>
              </a:rPr>
              <a:t>Before Cleansing</a:t>
            </a:r>
          </a:p>
        </p:txBody>
      </p:sp>
      <p:pic>
        <p:nvPicPr>
          <p:cNvPr id="3" name="Picture 2">
            <a:extLst>
              <a:ext uri="{FF2B5EF4-FFF2-40B4-BE49-F238E27FC236}">
                <a16:creationId xmlns:a16="http://schemas.microsoft.com/office/drawing/2014/main" id="{87E9A675-DE2B-F037-7ED4-AA18A186B72C}"/>
              </a:ext>
            </a:extLst>
          </p:cNvPr>
          <p:cNvPicPr>
            <a:picLocks noChangeAspect="1"/>
          </p:cNvPicPr>
          <p:nvPr/>
        </p:nvPicPr>
        <p:blipFill>
          <a:blip r:embed="rId2"/>
          <a:stretch>
            <a:fillRect/>
          </a:stretch>
        </p:blipFill>
        <p:spPr>
          <a:xfrm>
            <a:off x="675827" y="698077"/>
            <a:ext cx="2144688" cy="872631"/>
          </a:xfrm>
          <a:prstGeom prst="rect">
            <a:avLst/>
          </a:prstGeom>
        </p:spPr>
      </p:pic>
      <p:pic>
        <p:nvPicPr>
          <p:cNvPr id="7" name="Picture 6">
            <a:extLst>
              <a:ext uri="{FF2B5EF4-FFF2-40B4-BE49-F238E27FC236}">
                <a16:creationId xmlns:a16="http://schemas.microsoft.com/office/drawing/2014/main" id="{69BA9ED0-A628-F066-D9FD-32E7037EF83E}"/>
              </a:ext>
            </a:extLst>
          </p:cNvPr>
          <p:cNvPicPr>
            <a:picLocks noChangeAspect="1"/>
          </p:cNvPicPr>
          <p:nvPr/>
        </p:nvPicPr>
        <p:blipFill>
          <a:blip r:embed="rId3"/>
          <a:stretch>
            <a:fillRect/>
          </a:stretch>
        </p:blipFill>
        <p:spPr>
          <a:xfrm>
            <a:off x="2938510" y="698078"/>
            <a:ext cx="9102570" cy="5667212"/>
          </a:xfrm>
          <a:prstGeom prst="rect">
            <a:avLst/>
          </a:prstGeom>
        </p:spPr>
      </p:pic>
    </p:spTree>
    <p:extLst>
      <p:ext uri="{BB962C8B-B14F-4D97-AF65-F5344CB8AC3E}">
        <p14:creationId xmlns:p14="http://schemas.microsoft.com/office/powerpoint/2010/main" val="294044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912104" y="2689246"/>
            <a:ext cx="4738120" cy="1479508"/>
          </a:xfrm>
        </p:spPr>
        <p:txBody>
          <a:bodyPr/>
          <a:lstStyle/>
          <a:p>
            <a:r>
              <a:rPr lang="en-US" dirty="0"/>
              <a:t>Data Cleansing</a:t>
            </a:r>
          </a:p>
        </p:txBody>
      </p:sp>
    </p:spTree>
    <p:extLst>
      <p:ext uri="{BB962C8B-B14F-4D97-AF65-F5344CB8AC3E}">
        <p14:creationId xmlns:p14="http://schemas.microsoft.com/office/powerpoint/2010/main" val="4210610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331617" y="209892"/>
            <a:ext cx="6538281" cy="602913"/>
          </a:xfrm>
          <a:prstGeom prst="rect">
            <a:avLst/>
          </a:prstGeom>
          <a:noFill/>
        </p:spPr>
        <p:txBody>
          <a:bodyPr wrap="square">
            <a:spAutoFit/>
          </a:bodyPr>
          <a:lstStyle/>
          <a:p>
            <a:r>
              <a:rPr lang="en-US" sz="3200" b="1" dirty="0">
                <a:solidFill>
                  <a:schemeClr val="accent2"/>
                </a:solidFill>
              </a:rPr>
              <a:t>Null value percentages</a:t>
            </a:r>
          </a:p>
        </p:txBody>
      </p:sp>
      <p:sp>
        <p:nvSpPr>
          <p:cNvPr id="8" name="TextBox 7">
            <a:extLst>
              <a:ext uri="{FF2B5EF4-FFF2-40B4-BE49-F238E27FC236}">
                <a16:creationId xmlns:a16="http://schemas.microsoft.com/office/drawing/2014/main" id="{97167CB0-76EE-0003-5238-C749BD053562}"/>
              </a:ext>
            </a:extLst>
          </p:cNvPr>
          <p:cNvSpPr txBox="1"/>
          <p:nvPr/>
        </p:nvSpPr>
        <p:spPr>
          <a:xfrm>
            <a:off x="331617" y="812805"/>
            <a:ext cx="11348549"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Since, the count of null values does not give a clear picture, we have taken the percentage of null values in each column for making a better analysis.</a:t>
            </a:r>
          </a:p>
        </p:txBody>
      </p:sp>
      <p:pic>
        <p:nvPicPr>
          <p:cNvPr id="5" name="Picture 4">
            <a:extLst>
              <a:ext uri="{FF2B5EF4-FFF2-40B4-BE49-F238E27FC236}">
                <a16:creationId xmlns:a16="http://schemas.microsoft.com/office/drawing/2014/main" id="{044A297D-E393-9352-F68C-B59A827B3DC3}"/>
              </a:ext>
            </a:extLst>
          </p:cNvPr>
          <p:cNvPicPr>
            <a:picLocks noChangeAspect="1"/>
          </p:cNvPicPr>
          <p:nvPr/>
        </p:nvPicPr>
        <p:blipFill>
          <a:blip r:embed="rId2"/>
          <a:stretch>
            <a:fillRect/>
          </a:stretch>
        </p:blipFill>
        <p:spPr>
          <a:xfrm>
            <a:off x="1984613" y="1682151"/>
            <a:ext cx="6046580" cy="4798645"/>
          </a:xfrm>
          <a:prstGeom prst="rect">
            <a:avLst/>
          </a:prstGeom>
        </p:spPr>
      </p:pic>
    </p:spTree>
    <p:extLst>
      <p:ext uri="{BB962C8B-B14F-4D97-AF65-F5344CB8AC3E}">
        <p14:creationId xmlns:p14="http://schemas.microsoft.com/office/powerpoint/2010/main" val="30843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3828FD-B8A3-BD01-9BD2-554ED5FA3F12}"/>
              </a:ext>
            </a:extLst>
          </p:cNvPr>
          <p:cNvSpPr txBox="1"/>
          <p:nvPr/>
        </p:nvSpPr>
        <p:spPr>
          <a:xfrm>
            <a:off x="222459" y="348207"/>
            <a:ext cx="6538281" cy="602913"/>
          </a:xfrm>
          <a:prstGeom prst="rect">
            <a:avLst/>
          </a:prstGeom>
          <a:noFill/>
        </p:spPr>
        <p:txBody>
          <a:bodyPr wrap="square">
            <a:spAutoFit/>
          </a:bodyPr>
          <a:lstStyle/>
          <a:p>
            <a:r>
              <a:rPr lang="en-US" sz="3200" b="1" dirty="0">
                <a:solidFill>
                  <a:schemeClr val="accent2"/>
                </a:solidFill>
                <a:latin typeface="Arial" panose="020B0604020202020204" pitchFamily="34" charset="0"/>
                <a:ea typeface="+mj-ea"/>
                <a:cs typeface="+mj-cs"/>
              </a:rPr>
              <a:t>Handling</a:t>
            </a:r>
            <a:r>
              <a:rPr lang="en-US" sz="3200" dirty="0">
                <a:solidFill>
                  <a:srgbClr val="0539A6"/>
                </a:solidFill>
                <a:latin typeface="Century Gothic" charset="0"/>
              </a:rPr>
              <a:t> </a:t>
            </a:r>
            <a:r>
              <a:rPr lang="en-US" sz="3200" b="1" dirty="0">
                <a:solidFill>
                  <a:schemeClr val="accent2"/>
                </a:solidFill>
                <a:latin typeface="Arial" panose="020B0604020202020204" pitchFamily="34" charset="0"/>
                <a:ea typeface="+mj-ea"/>
                <a:cs typeface="+mj-cs"/>
              </a:rPr>
              <a:t>Null values</a:t>
            </a:r>
          </a:p>
        </p:txBody>
      </p:sp>
      <p:sp>
        <p:nvSpPr>
          <p:cNvPr id="4" name="TextBox 3">
            <a:extLst>
              <a:ext uri="{FF2B5EF4-FFF2-40B4-BE49-F238E27FC236}">
                <a16:creationId xmlns:a16="http://schemas.microsoft.com/office/drawing/2014/main" id="{3CAC41DF-96F1-C1CD-B99B-980792D28AFF}"/>
              </a:ext>
            </a:extLst>
          </p:cNvPr>
          <p:cNvSpPr txBox="1"/>
          <p:nvPr/>
        </p:nvSpPr>
        <p:spPr>
          <a:xfrm>
            <a:off x="222459" y="1148477"/>
            <a:ext cx="11759184" cy="1015663"/>
          </a:xfrm>
          <a:prstGeom prst="rect">
            <a:avLst/>
          </a:prstGeom>
          <a:noFill/>
        </p:spPr>
        <p:txBody>
          <a:bodyPr wrap="square">
            <a:spAutoFit/>
          </a:bodyPr>
          <a:lstStyle/>
          <a:p>
            <a:pPr indent="-342900">
              <a:buFont typeface="Arial" panose="020B0604020202020204" pitchFamily="34" charset="0"/>
              <a:buChar char="•"/>
            </a:pPr>
            <a:r>
              <a:rPr lang="en-US" sz="2000" b="1" dirty="0">
                <a:solidFill>
                  <a:schemeClr val="tx2"/>
                </a:solidFill>
              </a:rPr>
              <a:t>We have dropped columns that have more than 40% Null values (which include 7 columns -       How did you hear about ABC Education, Lead Quality, Lead Profile, </a:t>
            </a:r>
            <a:r>
              <a:rPr lang="en-US" sz="2000" b="1" dirty="0" err="1">
                <a:solidFill>
                  <a:schemeClr val="tx2"/>
                </a:solidFill>
              </a:rPr>
              <a:t>Asymmetrique</a:t>
            </a:r>
            <a:r>
              <a:rPr lang="en-US" sz="2000" b="1" dirty="0">
                <a:solidFill>
                  <a:schemeClr val="tx2"/>
                </a:solidFill>
              </a:rPr>
              <a:t> Activity Index, Asymmetrique Profile Index, Asymmetrique Activity Score, Asymmetrique Profile Score ).</a:t>
            </a:r>
          </a:p>
        </p:txBody>
      </p:sp>
      <p:pic>
        <p:nvPicPr>
          <p:cNvPr id="8" name="Picture 7">
            <a:extLst>
              <a:ext uri="{FF2B5EF4-FFF2-40B4-BE49-F238E27FC236}">
                <a16:creationId xmlns:a16="http://schemas.microsoft.com/office/drawing/2014/main" id="{12F56515-DF32-812A-C47A-CF0975443CF7}"/>
              </a:ext>
            </a:extLst>
          </p:cNvPr>
          <p:cNvPicPr>
            <a:picLocks noChangeAspect="1"/>
          </p:cNvPicPr>
          <p:nvPr/>
        </p:nvPicPr>
        <p:blipFill>
          <a:blip r:embed="rId2"/>
          <a:stretch>
            <a:fillRect/>
          </a:stretch>
        </p:blipFill>
        <p:spPr>
          <a:xfrm>
            <a:off x="5888736" y="3513603"/>
            <a:ext cx="1955898" cy="3192616"/>
          </a:xfrm>
          <a:prstGeom prst="rect">
            <a:avLst/>
          </a:prstGeom>
        </p:spPr>
      </p:pic>
      <p:sp>
        <p:nvSpPr>
          <p:cNvPr id="9" name="TextBox 8">
            <a:extLst>
              <a:ext uri="{FF2B5EF4-FFF2-40B4-BE49-F238E27FC236}">
                <a16:creationId xmlns:a16="http://schemas.microsoft.com/office/drawing/2014/main" id="{52A71E84-C8D2-15C4-2D8B-794E0686AEDB}"/>
              </a:ext>
            </a:extLst>
          </p:cNvPr>
          <p:cNvSpPr txBox="1"/>
          <p:nvPr/>
        </p:nvSpPr>
        <p:spPr>
          <a:xfrm>
            <a:off x="293532" y="3428999"/>
            <a:ext cx="5595204" cy="2893100"/>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Few of the other columns have one majority value, and a significant Null value percentage, So we have dropped those columns too.</a:t>
            </a:r>
          </a:p>
          <a:p>
            <a:pPr marL="342900" indent="-342900">
              <a:buFont typeface="Arial" panose="020B0604020202020204" pitchFamily="34" charset="0"/>
              <a:buChar char="•"/>
            </a:pPr>
            <a:r>
              <a:rPr lang="en-US" sz="2000" b="1" dirty="0">
                <a:solidFill>
                  <a:schemeClr val="tx2"/>
                </a:solidFill>
              </a:rPr>
              <a:t>Example: The country column has majority values as India, and it also has around 27% Null values (2461) so we have dropped it.</a:t>
            </a:r>
          </a:p>
          <a:p>
            <a:pPr marL="342900" indent="-342900">
              <a:buFont typeface="Arial" panose="020B0604020202020204" pitchFamily="34" charset="0"/>
              <a:buChar char="•"/>
            </a:pPr>
            <a:endParaRPr lang="en-US" sz="2200" dirty="0">
              <a:solidFill>
                <a:srgbClr val="0539A6"/>
              </a:solidFill>
              <a:latin typeface="Century Gothic" charset="0"/>
            </a:endParaRPr>
          </a:p>
        </p:txBody>
      </p:sp>
      <p:pic>
        <p:nvPicPr>
          <p:cNvPr id="3" name="Picture 2">
            <a:extLst>
              <a:ext uri="{FF2B5EF4-FFF2-40B4-BE49-F238E27FC236}">
                <a16:creationId xmlns:a16="http://schemas.microsoft.com/office/drawing/2014/main" id="{F393B0D3-557F-8B51-6920-2B927430C426}"/>
              </a:ext>
            </a:extLst>
          </p:cNvPr>
          <p:cNvPicPr>
            <a:picLocks noChangeAspect="1"/>
          </p:cNvPicPr>
          <p:nvPr/>
        </p:nvPicPr>
        <p:blipFill>
          <a:blip r:embed="rId3"/>
          <a:stretch>
            <a:fillRect/>
          </a:stretch>
        </p:blipFill>
        <p:spPr>
          <a:xfrm>
            <a:off x="293531" y="2356362"/>
            <a:ext cx="11498571" cy="988036"/>
          </a:xfrm>
          <a:prstGeom prst="rect">
            <a:avLst/>
          </a:prstGeom>
        </p:spPr>
      </p:pic>
    </p:spTree>
    <p:extLst>
      <p:ext uri="{BB962C8B-B14F-4D97-AF65-F5344CB8AC3E}">
        <p14:creationId xmlns:p14="http://schemas.microsoft.com/office/powerpoint/2010/main" val="2884704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8212</TotalTime>
  <Words>1410</Words>
  <Application>Microsoft Office PowerPoint</Application>
  <PresentationFormat>Widescreen</PresentationFormat>
  <Paragraphs>169</Paragraphs>
  <Slides>39</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Calibri</vt:lpstr>
      <vt:lpstr>Calibri Light</vt:lpstr>
      <vt:lpstr>Century Gothic</vt:lpstr>
      <vt:lpstr>Palatino</vt:lpstr>
      <vt:lpstr>Sofia Pro Medium</vt:lpstr>
      <vt:lpstr>Office Theme</vt:lpstr>
      <vt:lpstr>MAT008_Robinson_PPT_template_20160817_1e</vt:lpstr>
      <vt:lpstr>PowerPoint Presentation</vt:lpstr>
      <vt:lpstr>Problem Statement</vt:lpstr>
      <vt:lpstr>Proposed Solution</vt:lpstr>
      <vt:lpstr>Overview</vt:lpstr>
      <vt:lpstr>Exploratory Data Analysis </vt:lpstr>
      <vt:lpstr>PowerPoint Presentation</vt:lpstr>
      <vt:lpstr>Data Cleansing</vt:lpstr>
      <vt:lpstr>PowerPoint Presentation</vt:lpstr>
      <vt:lpstr>PowerPoint Presentation</vt:lpstr>
      <vt:lpstr>Analyzing Numerical Variables</vt:lpstr>
      <vt:lpstr>PowerPoint Presentation</vt:lpstr>
      <vt:lpstr>PowerPoint Presentation</vt:lpstr>
      <vt:lpstr>PowerPoint Presentation</vt:lpstr>
      <vt:lpstr>PowerPoint Presentation</vt:lpstr>
      <vt:lpstr>PowerPoint Presentation</vt:lpstr>
      <vt:lpstr>PowerPoint Presentation</vt:lpstr>
      <vt:lpstr>Analyzing Categorical Variables</vt:lpstr>
      <vt:lpstr>PowerPoint Presentation</vt:lpstr>
      <vt:lpstr>PowerPoint Presentation</vt:lpstr>
      <vt:lpstr>PowerPoint Presentation</vt:lpstr>
      <vt:lpstr>PowerPoint Presentation</vt:lpstr>
      <vt:lpstr>PowerPoint Presentation</vt:lpstr>
      <vt:lpstr>PowerPoint Presentation</vt:lpstr>
      <vt:lpstr>Data Pre-processing and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impact on society/business/organization</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SERC- Team 4</dc:title>
  <dc:creator>Team Contra</dc:creator>
  <cp:lastModifiedBy>Srija Vempati</cp:lastModifiedBy>
  <cp:revision>143</cp:revision>
  <dcterms:created xsi:type="dcterms:W3CDTF">2022-09-16T01:32:55Z</dcterms:created>
  <dcterms:modified xsi:type="dcterms:W3CDTF">2023-03-03T05:13:45Z</dcterms:modified>
</cp:coreProperties>
</file>